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1"/>
  </p:notesMasterIdLst>
  <p:handoutMasterIdLst>
    <p:handoutMasterId r:id="rId22"/>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70" r:id="rId14"/>
    <p:sldId id="268" r:id="rId15"/>
    <p:sldId id="271" r:id="rId16"/>
    <p:sldId id="269" r:id="rId17"/>
    <p:sldId id="272" r:id="rId18"/>
    <p:sldId id="274" r:id="rId19"/>
    <p:sldId id="275" r:id="rId20"/>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D7D1"/>
    <a:srgbClr val="F8E7D4"/>
    <a:srgbClr val="D9E7E1"/>
    <a:srgbClr val="E1EAD8"/>
    <a:srgbClr val="BFC0D4"/>
    <a:srgbClr val="FF9F95"/>
    <a:srgbClr val="E9BB7E"/>
    <a:srgbClr val="9AC2AF"/>
    <a:srgbClr val="BBCD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66" autoAdjust="0"/>
    <p:restoredTop sz="94660"/>
  </p:normalViewPr>
  <p:slideViewPr>
    <p:cSldViewPr snapToGrid="0">
      <p:cViewPr>
        <p:scale>
          <a:sx n="125" d="100"/>
          <a:sy n="125" d="100"/>
        </p:scale>
        <p:origin x="1020" y="6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a:extLst>
              <a:ext uri="{FF2B5EF4-FFF2-40B4-BE49-F238E27FC236}">
                <a16:creationId xmlns:a16="http://schemas.microsoft.com/office/drawing/2014/main" id="{60C71AC8-98F3-86C1-0151-798F50E50E5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a:extLst>
              <a:ext uri="{FF2B5EF4-FFF2-40B4-BE49-F238E27FC236}">
                <a16:creationId xmlns:a16="http://schemas.microsoft.com/office/drawing/2014/main" id="{0EBBFB92-0C86-F33B-E317-033990D71B7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F99A74F-536C-4905-94C9-582B2E341DEF}" type="datetimeFigureOut">
              <a:rPr lang="nb-NO" smtClean="0"/>
              <a:t>19.05.2025</a:t>
            </a:fld>
            <a:endParaRPr lang="nb-NO"/>
          </a:p>
        </p:txBody>
      </p:sp>
      <p:sp>
        <p:nvSpPr>
          <p:cNvPr id="4" name="Plassholder for bunntekst 3">
            <a:extLst>
              <a:ext uri="{FF2B5EF4-FFF2-40B4-BE49-F238E27FC236}">
                <a16:creationId xmlns:a16="http://schemas.microsoft.com/office/drawing/2014/main" id="{FE819C31-6CA3-3168-AA2F-D8DC416F669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a:extLst>
              <a:ext uri="{FF2B5EF4-FFF2-40B4-BE49-F238E27FC236}">
                <a16:creationId xmlns:a16="http://schemas.microsoft.com/office/drawing/2014/main" id="{4FC0C3B1-BB96-977F-6DBD-40E071961B4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65FB676-C97D-4B5B-842A-5E094DB77F5E}" type="slidenum">
              <a:rPr lang="nb-NO" smtClean="0"/>
              <a:t>‹#›</a:t>
            </a:fld>
            <a:endParaRPr lang="nb-NO"/>
          </a:p>
        </p:txBody>
      </p:sp>
    </p:spTree>
    <p:extLst>
      <p:ext uri="{BB962C8B-B14F-4D97-AF65-F5344CB8AC3E}">
        <p14:creationId xmlns:p14="http://schemas.microsoft.com/office/powerpoint/2010/main" val="83936077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3BBF46-77FB-4A66-84A5-B8F8785391CF}" type="datetimeFigureOut">
              <a:rPr lang="nb-NO" smtClean="0"/>
              <a:t>19.05.2025</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513D55-70B8-4960-B62A-2F91C0344B96}" type="slidenum">
              <a:rPr lang="nb-NO" smtClean="0"/>
              <a:t>‹#›</a:t>
            </a:fld>
            <a:endParaRPr lang="nb-NO"/>
          </a:p>
        </p:txBody>
      </p:sp>
    </p:spTree>
    <p:extLst>
      <p:ext uri="{BB962C8B-B14F-4D97-AF65-F5344CB8AC3E}">
        <p14:creationId xmlns:p14="http://schemas.microsoft.com/office/powerpoint/2010/main" val="292255570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91E2C76-E4BE-933E-63AA-009C1845961F}"/>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F39BB87A-45FE-1CCE-3ED2-FCF1DFD277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6D86F30C-C253-75FB-8C46-98B3E2980A3F}"/>
              </a:ext>
            </a:extLst>
          </p:cNvPr>
          <p:cNvSpPr>
            <a:spLocks noGrp="1"/>
          </p:cNvSpPr>
          <p:nvPr>
            <p:ph type="dt" sz="half" idx="10"/>
          </p:nvPr>
        </p:nvSpPr>
        <p:spPr/>
        <p:txBody>
          <a:bodyPr/>
          <a:lstStyle/>
          <a:p>
            <a:fld id="{153648FF-6C80-4CF1-978B-7DCD0DF55E25}" type="datetime1">
              <a:rPr lang="nb-NO" smtClean="0"/>
              <a:t>19.05.2025</a:t>
            </a:fld>
            <a:endParaRPr lang="nb-NO"/>
          </a:p>
        </p:txBody>
      </p:sp>
      <p:sp>
        <p:nvSpPr>
          <p:cNvPr id="5" name="Plassholder for bunntekst 4">
            <a:extLst>
              <a:ext uri="{FF2B5EF4-FFF2-40B4-BE49-F238E27FC236}">
                <a16:creationId xmlns:a16="http://schemas.microsoft.com/office/drawing/2014/main" id="{34D69CCA-3883-6F06-A5FD-A9817872CECC}"/>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401353C-B1A6-8863-DDCB-40F06A6EBA7A}"/>
              </a:ext>
            </a:extLst>
          </p:cNvPr>
          <p:cNvSpPr>
            <a:spLocks noGrp="1"/>
          </p:cNvSpPr>
          <p:nvPr>
            <p:ph type="sldNum" sz="quarter" idx="12"/>
          </p:nvPr>
        </p:nvSpPr>
        <p:spPr/>
        <p:txBody>
          <a:bodyPr/>
          <a:lstStyle/>
          <a:p>
            <a:fld id="{7173B6B1-F730-48DD-BCE5-D040802983F1}" type="slidenum">
              <a:rPr lang="nb-NO" smtClean="0"/>
              <a:t>‹#›</a:t>
            </a:fld>
            <a:endParaRPr lang="nb-NO"/>
          </a:p>
        </p:txBody>
      </p:sp>
    </p:spTree>
    <p:extLst>
      <p:ext uri="{BB962C8B-B14F-4D97-AF65-F5344CB8AC3E}">
        <p14:creationId xmlns:p14="http://schemas.microsoft.com/office/powerpoint/2010/main" val="797481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8A58D1F-871B-5B00-585C-B2BB91EA6430}"/>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CE6A2EAC-3EA3-D5B1-ADCE-A8FBC82BC77D}"/>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08B1C02-E496-FE5D-AAC7-BB42307B9995}"/>
              </a:ext>
            </a:extLst>
          </p:cNvPr>
          <p:cNvSpPr>
            <a:spLocks noGrp="1"/>
          </p:cNvSpPr>
          <p:nvPr>
            <p:ph type="dt" sz="half" idx="10"/>
          </p:nvPr>
        </p:nvSpPr>
        <p:spPr/>
        <p:txBody>
          <a:bodyPr/>
          <a:lstStyle/>
          <a:p>
            <a:fld id="{F043F812-04D6-419A-93CB-85EB3950B166}" type="datetime1">
              <a:rPr lang="nb-NO" smtClean="0"/>
              <a:t>19.05.2025</a:t>
            </a:fld>
            <a:endParaRPr lang="nb-NO"/>
          </a:p>
        </p:txBody>
      </p:sp>
      <p:sp>
        <p:nvSpPr>
          <p:cNvPr id="5" name="Plassholder for bunntekst 4">
            <a:extLst>
              <a:ext uri="{FF2B5EF4-FFF2-40B4-BE49-F238E27FC236}">
                <a16:creationId xmlns:a16="http://schemas.microsoft.com/office/drawing/2014/main" id="{9DDC1585-72EB-0D36-9E2E-5CED0906956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6D6A4CF-1E48-59DD-CA64-8950D1AA0D6F}"/>
              </a:ext>
            </a:extLst>
          </p:cNvPr>
          <p:cNvSpPr>
            <a:spLocks noGrp="1"/>
          </p:cNvSpPr>
          <p:nvPr>
            <p:ph type="sldNum" sz="quarter" idx="12"/>
          </p:nvPr>
        </p:nvSpPr>
        <p:spPr/>
        <p:txBody>
          <a:bodyPr/>
          <a:lstStyle/>
          <a:p>
            <a:fld id="{7173B6B1-F730-48DD-BCE5-D040802983F1}" type="slidenum">
              <a:rPr lang="nb-NO" smtClean="0"/>
              <a:t>‹#›</a:t>
            </a:fld>
            <a:endParaRPr lang="nb-NO"/>
          </a:p>
        </p:txBody>
      </p:sp>
    </p:spTree>
    <p:extLst>
      <p:ext uri="{BB962C8B-B14F-4D97-AF65-F5344CB8AC3E}">
        <p14:creationId xmlns:p14="http://schemas.microsoft.com/office/powerpoint/2010/main" val="1640862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D42802C7-CC23-F647-E664-81DBBF063ED9}"/>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DB2D9589-FB9F-D6EA-1472-221FA7863A1D}"/>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2B731009-9D8F-B038-63F4-76D6111748F7}"/>
              </a:ext>
            </a:extLst>
          </p:cNvPr>
          <p:cNvSpPr>
            <a:spLocks noGrp="1"/>
          </p:cNvSpPr>
          <p:nvPr>
            <p:ph type="dt" sz="half" idx="10"/>
          </p:nvPr>
        </p:nvSpPr>
        <p:spPr/>
        <p:txBody>
          <a:bodyPr/>
          <a:lstStyle/>
          <a:p>
            <a:fld id="{9B95C9C1-081F-4DF3-990D-EC4F49E03CA5}" type="datetime1">
              <a:rPr lang="nb-NO" smtClean="0"/>
              <a:t>19.05.2025</a:t>
            </a:fld>
            <a:endParaRPr lang="nb-NO"/>
          </a:p>
        </p:txBody>
      </p:sp>
      <p:sp>
        <p:nvSpPr>
          <p:cNvPr id="5" name="Plassholder for bunntekst 4">
            <a:extLst>
              <a:ext uri="{FF2B5EF4-FFF2-40B4-BE49-F238E27FC236}">
                <a16:creationId xmlns:a16="http://schemas.microsoft.com/office/drawing/2014/main" id="{AF10632E-B1B4-F9B2-FCEC-80DD0706A65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EC10FDC1-DA71-3E23-7228-7C224A906274}"/>
              </a:ext>
            </a:extLst>
          </p:cNvPr>
          <p:cNvSpPr>
            <a:spLocks noGrp="1"/>
          </p:cNvSpPr>
          <p:nvPr>
            <p:ph type="sldNum" sz="quarter" idx="12"/>
          </p:nvPr>
        </p:nvSpPr>
        <p:spPr/>
        <p:txBody>
          <a:bodyPr/>
          <a:lstStyle/>
          <a:p>
            <a:fld id="{7173B6B1-F730-48DD-BCE5-D040802983F1}" type="slidenum">
              <a:rPr lang="nb-NO" smtClean="0"/>
              <a:t>‹#›</a:t>
            </a:fld>
            <a:endParaRPr lang="nb-NO"/>
          </a:p>
        </p:txBody>
      </p:sp>
    </p:spTree>
    <p:extLst>
      <p:ext uri="{BB962C8B-B14F-4D97-AF65-F5344CB8AC3E}">
        <p14:creationId xmlns:p14="http://schemas.microsoft.com/office/powerpoint/2010/main" val="878513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578B7F5-A99F-1670-0A83-7A210D385872}"/>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0864BF73-A7CF-D7AA-6826-490296F5199F}"/>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BF1E3CA8-43E2-4651-CE1A-FC0DFA81EEB7}"/>
              </a:ext>
            </a:extLst>
          </p:cNvPr>
          <p:cNvSpPr>
            <a:spLocks noGrp="1"/>
          </p:cNvSpPr>
          <p:nvPr>
            <p:ph type="dt" sz="half" idx="10"/>
          </p:nvPr>
        </p:nvSpPr>
        <p:spPr/>
        <p:txBody>
          <a:bodyPr/>
          <a:lstStyle/>
          <a:p>
            <a:fld id="{24A10EBA-8655-48D9-B3DC-0CBD28C7FA5A}" type="datetime1">
              <a:rPr lang="nb-NO" smtClean="0"/>
              <a:t>19.05.2025</a:t>
            </a:fld>
            <a:endParaRPr lang="nb-NO"/>
          </a:p>
        </p:txBody>
      </p:sp>
      <p:sp>
        <p:nvSpPr>
          <p:cNvPr id="5" name="Plassholder for bunntekst 4">
            <a:extLst>
              <a:ext uri="{FF2B5EF4-FFF2-40B4-BE49-F238E27FC236}">
                <a16:creationId xmlns:a16="http://schemas.microsoft.com/office/drawing/2014/main" id="{1B995C54-FA8D-B952-070C-95AAC0F8CD5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01BD0881-F274-C28D-9CEC-D50E31914C7E}"/>
              </a:ext>
            </a:extLst>
          </p:cNvPr>
          <p:cNvSpPr>
            <a:spLocks noGrp="1"/>
          </p:cNvSpPr>
          <p:nvPr>
            <p:ph type="sldNum" sz="quarter" idx="12"/>
          </p:nvPr>
        </p:nvSpPr>
        <p:spPr/>
        <p:txBody>
          <a:bodyPr/>
          <a:lstStyle/>
          <a:p>
            <a:fld id="{7173B6B1-F730-48DD-BCE5-D040802983F1}" type="slidenum">
              <a:rPr lang="nb-NO" smtClean="0"/>
              <a:t>‹#›</a:t>
            </a:fld>
            <a:endParaRPr lang="nb-NO"/>
          </a:p>
        </p:txBody>
      </p:sp>
    </p:spTree>
    <p:extLst>
      <p:ext uri="{BB962C8B-B14F-4D97-AF65-F5344CB8AC3E}">
        <p14:creationId xmlns:p14="http://schemas.microsoft.com/office/powerpoint/2010/main" val="75170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8954C3A-B91E-0C90-E082-8504A03E6456}"/>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7FCA1F2D-3A95-4B38-CE9F-257D00998C1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C80ABE83-9EF3-6767-4DCA-9A504EF50D55}"/>
              </a:ext>
            </a:extLst>
          </p:cNvPr>
          <p:cNvSpPr>
            <a:spLocks noGrp="1"/>
          </p:cNvSpPr>
          <p:nvPr>
            <p:ph type="dt" sz="half" idx="10"/>
          </p:nvPr>
        </p:nvSpPr>
        <p:spPr/>
        <p:txBody>
          <a:bodyPr/>
          <a:lstStyle/>
          <a:p>
            <a:fld id="{144B1A5A-541B-461E-AD3D-825608E29BC5}" type="datetime1">
              <a:rPr lang="nb-NO" smtClean="0"/>
              <a:t>19.05.2025</a:t>
            </a:fld>
            <a:endParaRPr lang="nb-NO"/>
          </a:p>
        </p:txBody>
      </p:sp>
      <p:sp>
        <p:nvSpPr>
          <p:cNvPr id="5" name="Plassholder for bunntekst 4">
            <a:extLst>
              <a:ext uri="{FF2B5EF4-FFF2-40B4-BE49-F238E27FC236}">
                <a16:creationId xmlns:a16="http://schemas.microsoft.com/office/drawing/2014/main" id="{FD0D9A2A-F1DC-B977-0D5E-37D6075F39D7}"/>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F7D4405F-C332-5507-99F4-543732130D0E}"/>
              </a:ext>
            </a:extLst>
          </p:cNvPr>
          <p:cNvSpPr>
            <a:spLocks noGrp="1"/>
          </p:cNvSpPr>
          <p:nvPr>
            <p:ph type="sldNum" sz="quarter" idx="12"/>
          </p:nvPr>
        </p:nvSpPr>
        <p:spPr/>
        <p:txBody>
          <a:bodyPr/>
          <a:lstStyle/>
          <a:p>
            <a:fld id="{7173B6B1-F730-48DD-BCE5-D040802983F1}" type="slidenum">
              <a:rPr lang="nb-NO" smtClean="0"/>
              <a:t>‹#›</a:t>
            </a:fld>
            <a:endParaRPr lang="nb-NO"/>
          </a:p>
        </p:txBody>
      </p:sp>
    </p:spTree>
    <p:extLst>
      <p:ext uri="{BB962C8B-B14F-4D97-AF65-F5344CB8AC3E}">
        <p14:creationId xmlns:p14="http://schemas.microsoft.com/office/powerpoint/2010/main" val="1339729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8BDB5A4-3978-B35D-2AB2-90E8B03831A4}"/>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E0298848-0BD5-E7FE-01C8-5CBEEFEE2278}"/>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D37C9408-02EA-41FB-8E32-4EC3CB70B721}"/>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9FB3057C-3EBD-9991-F1C9-1C84B56021A4}"/>
              </a:ext>
            </a:extLst>
          </p:cNvPr>
          <p:cNvSpPr>
            <a:spLocks noGrp="1"/>
          </p:cNvSpPr>
          <p:nvPr>
            <p:ph type="dt" sz="half" idx="10"/>
          </p:nvPr>
        </p:nvSpPr>
        <p:spPr/>
        <p:txBody>
          <a:bodyPr/>
          <a:lstStyle/>
          <a:p>
            <a:fld id="{74DCDF6B-2B5F-401A-81D4-3EDAC1834ABF}" type="datetime1">
              <a:rPr lang="nb-NO" smtClean="0"/>
              <a:t>19.05.2025</a:t>
            </a:fld>
            <a:endParaRPr lang="nb-NO"/>
          </a:p>
        </p:txBody>
      </p:sp>
      <p:sp>
        <p:nvSpPr>
          <p:cNvPr id="6" name="Plassholder for bunntekst 5">
            <a:extLst>
              <a:ext uri="{FF2B5EF4-FFF2-40B4-BE49-F238E27FC236}">
                <a16:creationId xmlns:a16="http://schemas.microsoft.com/office/drawing/2014/main" id="{B94C5F7C-6604-7E40-4EC4-330B93C1D778}"/>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E25B18F1-B464-4368-017A-E1F2213384EA}"/>
              </a:ext>
            </a:extLst>
          </p:cNvPr>
          <p:cNvSpPr>
            <a:spLocks noGrp="1"/>
          </p:cNvSpPr>
          <p:nvPr>
            <p:ph type="sldNum" sz="quarter" idx="12"/>
          </p:nvPr>
        </p:nvSpPr>
        <p:spPr/>
        <p:txBody>
          <a:bodyPr/>
          <a:lstStyle/>
          <a:p>
            <a:fld id="{7173B6B1-F730-48DD-BCE5-D040802983F1}" type="slidenum">
              <a:rPr lang="nb-NO" smtClean="0"/>
              <a:t>‹#›</a:t>
            </a:fld>
            <a:endParaRPr lang="nb-NO"/>
          </a:p>
        </p:txBody>
      </p:sp>
    </p:spTree>
    <p:extLst>
      <p:ext uri="{BB962C8B-B14F-4D97-AF65-F5344CB8AC3E}">
        <p14:creationId xmlns:p14="http://schemas.microsoft.com/office/powerpoint/2010/main" val="930659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11C410-FBD9-40F9-CCEB-E1315B670878}"/>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4DEE2981-04EE-7E48-8BF2-39FD6F621B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C03AFE30-4EE9-6970-59AC-04BB9F404D71}"/>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D896C1E0-2ADA-DB44-1B93-C6B3ED7F9A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5FD046CA-AF2C-7B71-27A4-5302B85761DE}"/>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132657F8-253A-4AAD-2381-2C99AD8D8FE0}"/>
              </a:ext>
            </a:extLst>
          </p:cNvPr>
          <p:cNvSpPr>
            <a:spLocks noGrp="1"/>
          </p:cNvSpPr>
          <p:nvPr>
            <p:ph type="dt" sz="half" idx="10"/>
          </p:nvPr>
        </p:nvSpPr>
        <p:spPr/>
        <p:txBody>
          <a:bodyPr/>
          <a:lstStyle/>
          <a:p>
            <a:fld id="{BC0238C6-5896-4A0D-A58E-208A5D64D10F}" type="datetime1">
              <a:rPr lang="nb-NO" smtClean="0"/>
              <a:t>19.05.2025</a:t>
            </a:fld>
            <a:endParaRPr lang="nb-NO"/>
          </a:p>
        </p:txBody>
      </p:sp>
      <p:sp>
        <p:nvSpPr>
          <p:cNvPr id="8" name="Plassholder for bunntekst 7">
            <a:extLst>
              <a:ext uri="{FF2B5EF4-FFF2-40B4-BE49-F238E27FC236}">
                <a16:creationId xmlns:a16="http://schemas.microsoft.com/office/drawing/2014/main" id="{7BF45762-CC44-AA78-623C-5AD43B1A1C72}"/>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E43A336F-436D-B52E-F141-F60CEEC0E6D6}"/>
              </a:ext>
            </a:extLst>
          </p:cNvPr>
          <p:cNvSpPr>
            <a:spLocks noGrp="1"/>
          </p:cNvSpPr>
          <p:nvPr>
            <p:ph type="sldNum" sz="quarter" idx="12"/>
          </p:nvPr>
        </p:nvSpPr>
        <p:spPr/>
        <p:txBody>
          <a:bodyPr/>
          <a:lstStyle/>
          <a:p>
            <a:fld id="{7173B6B1-F730-48DD-BCE5-D040802983F1}" type="slidenum">
              <a:rPr lang="nb-NO" smtClean="0"/>
              <a:t>‹#›</a:t>
            </a:fld>
            <a:endParaRPr lang="nb-NO"/>
          </a:p>
        </p:txBody>
      </p:sp>
    </p:spTree>
    <p:extLst>
      <p:ext uri="{BB962C8B-B14F-4D97-AF65-F5344CB8AC3E}">
        <p14:creationId xmlns:p14="http://schemas.microsoft.com/office/powerpoint/2010/main" val="12712548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313FA3D-5C13-E19B-A106-DFB8168B1840}"/>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306076CE-95EC-9979-9728-3655241DF14F}"/>
              </a:ext>
            </a:extLst>
          </p:cNvPr>
          <p:cNvSpPr>
            <a:spLocks noGrp="1"/>
          </p:cNvSpPr>
          <p:nvPr>
            <p:ph type="dt" sz="half" idx="10"/>
          </p:nvPr>
        </p:nvSpPr>
        <p:spPr/>
        <p:txBody>
          <a:bodyPr/>
          <a:lstStyle/>
          <a:p>
            <a:fld id="{1014CF83-7D12-4268-9D7A-A7D5D66AB023}" type="datetime1">
              <a:rPr lang="nb-NO" smtClean="0"/>
              <a:t>19.05.2025</a:t>
            </a:fld>
            <a:endParaRPr lang="nb-NO"/>
          </a:p>
        </p:txBody>
      </p:sp>
      <p:sp>
        <p:nvSpPr>
          <p:cNvPr id="4" name="Plassholder for bunntekst 3">
            <a:extLst>
              <a:ext uri="{FF2B5EF4-FFF2-40B4-BE49-F238E27FC236}">
                <a16:creationId xmlns:a16="http://schemas.microsoft.com/office/drawing/2014/main" id="{F533F520-75A2-E38D-4523-D7FBBB205A5B}"/>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060AFED6-E854-367A-92EB-D46A1074DB3C}"/>
              </a:ext>
            </a:extLst>
          </p:cNvPr>
          <p:cNvSpPr>
            <a:spLocks noGrp="1"/>
          </p:cNvSpPr>
          <p:nvPr>
            <p:ph type="sldNum" sz="quarter" idx="12"/>
          </p:nvPr>
        </p:nvSpPr>
        <p:spPr/>
        <p:txBody>
          <a:bodyPr/>
          <a:lstStyle/>
          <a:p>
            <a:fld id="{7173B6B1-F730-48DD-BCE5-D040802983F1}" type="slidenum">
              <a:rPr lang="nb-NO" smtClean="0"/>
              <a:t>‹#›</a:t>
            </a:fld>
            <a:endParaRPr lang="nb-NO"/>
          </a:p>
        </p:txBody>
      </p:sp>
    </p:spTree>
    <p:extLst>
      <p:ext uri="{BB962C8B-B14F-4D97-AF65-F5344CB8AC3E}">
        <p14:creationId xmlns:p14="http://schemas.microsoft.com/office/powerpoint/2010/main" val="1695683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2C2DDA32-F018-DDB9-6336-C8B58E653B82}"/>
              </a:ext>
            </a:extLst>
          </p:cNvPr>
          <p:cNvSpPr>
            <a:spLocks noGrp="1"/>
          </p:cNvSpPr>
          <p:nvPr>
            <p:ph type="dt" sz="half" idx="10"/>
          </p:nvPr>
        </p:nvSpPr>
        <p:spPr/>
        <p:txBody>
          <a:bodyPr/>
          <a:lstStyle/>
          <a:p>
            <a:fld id="{4AF3BAB8-A89D-412B-8014-36546F718FA1}" type="datetime1">
              <a:rPr lang="nb-NO" smtClean="0"/>
              <a:t>19.05.2025</a:t>
            </a:fld>
            <a:endParaRPr lang="nb-NO"/>
          </a:p>
        </p:txBody>
      </p:sp>
      <p:sp>
        <p:nvSpPr>
          <p:cNvPr id="3" name="Plassholder for bunntekst 2">
            <a:extLst>
              <a:ext uri="{FF2B5EF4-FFF2-40B4-BE49-F238E27FC236}">
                <a16:creationId xmlns:a16="http://schemas.microsoft.com/office/drawing/2014/main" id="{93180614-B87E-7AFE-F956-1E5DB44D2940}"/>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B59849C7-EB3D-8F5B-01EF-F565AB7A00C3}"/>
              </a:ext>
            </a:extLst>
          </p:cNvPr>
          <p:cNvSpPr>
            <a:spLocks noGrp="1"/>
          </p:cNvSpPr>
          <p:nvPr>
            <p:ph type="sldNum" sz="quarter" idx="12"/>
          </p:nvPr>
        </p:nvSpPr>
        <p:spPr/>
        <p:txBody>
          <a:bodyPr/>
          <a:lstStyle/>
          <a:p>
            <a:fld id="{7173B6B1-F730-48DD-BCE5-D040802983F1}" type="slidenum">
              <a:rPr lang="nb-NO" smtClean="0"/>
              <a:t>‹#›</a:t>
            </a:fld>
            <a:endParaRPr lang="nb-NO"/>
          </a:p>
        </p:txBody>
      </p:sp>
    </p:spTree>
    <p:extLst>
      <p:ext uri="{BB962C8B-B14F-4D97-AF65-F5344CB8AC3E}">
        <p14:creationId xmlns:p14="http://schemas.microsoft.com/office/powerpoint/2010/main" val="4174597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86FA84C-B1D5-FE29-38EA-D060322BE923}"/>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8E2AA2AE-789E-3464-C561-EED2602833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711EB756-1A6A-04BC-5846-77F9B3DA16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B7F4E80B-CA3D-3CB9-CFB8-643D3AD2BEDB}"/>
              </a:ext>
            </a:extLst>
          </p:cNvPr>
          <p:cNvSpPr>
            <a:spLocks noGrp="1"/>
          </p:cNvSpPr>
          <p:nvPr>
            <p:ph type="dt" sz="half" idx="10"/>
          </p:nvPr>
        </p:nvSpPr>
        <p:spPr/>
        <p:txBody>
          <a:bodyPr/>
          <a:lstStyle/>
          <a:p>
            <a:fld id="{400A111B-B836-4D50-B9B6-141CE924179C}" type="datetime1">
              <a:rPr lang="nb-NO" smtClean="0"/>
              <a:t>19.05.2025</a:t>
            </a:fld>
            <a:endParaRPr lang="nb-NO"/>
          </a:p>
        </p:txBody>
      </p:sp>
      <p:sp>
        <p:nvSpPr>
          <p:cNvPr id="6" name="Plassholder for bunntekst 5">
            <a:extLst>
              <a:ext uri="{FF2B5EF4-FFF2-40B4-BE49-F238E27FC236}">
                <a16:creationId xmlns:a16="http://schemas.microsoft.com/office/drawing/2014/main" id="{3498F6D1-AA08-33A0-FC0D-0C79A2D7E0D8}"/>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5DC24F3C-2805-CCDC-F2AA-A2B775EE08A9}"/>
              </a:ext>
            </a:extLst>
          </p:cNvPr>
          <p:cNvSpPr>
            <a:spLocks noGrp="1"/>
          </p:cNvSpPr>
          <p:nvPr>
            <p:ph type="sldNum" sz="quarter" idx="12"/>
          </p:nvPr>
        </p:nvSpPr>
        <p:spPr/>
        <p:txBody>
          <a:bodyPr/>
          <a:lstStyle/>
          <a:p>
            <a:fld id="{7173B6B1-F730-48DD-BCE5-D040802983F1}" type="slidenum">
              <a:rPr lang="nb-NO" smtClean="0"/>
              <a:t>‹#›</a:t>
            </a:fld>
            <a:endParaRPr lang="nb-NO"/>
          </a:p>
        </p:txBody>
      </p:sp>
    </p:spTree>
    <p:extLst>
      <p:ext uri="{BB962C8B-B14F-4D97-AF65-F5344CB8AC3E}">
        <p14:creationId xmlns:p14="http://schemas.microsoft.com/office/powerpoint/2010/main" val="832980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F1385C1-47A1-A0E6-5978-671F6AC8BD40}"/>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89FD60D1-95CB-E9CB-7133-0395BE4DD8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1A6EDDC2-1743-DE5F-AE84-7E83043EE0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56E67FF2-6B19-4D72-52BD-38582119E58F}"/>
              </a:ext>
            </a:extLst>
          </p:cNvPr>
          <p:cNvSpPr>
            <a:spLocks noGrp="1"/>
          </p:cNvSpPr>
          <p:nvPr>
            <p:ph type="dt" sz="half" idx="10"/>
          </p:nvPr>
        </p:nvSpPr>
        <p:spPr/>
        <p:txBody>
          <a:bodyPr/>
          <a:lstStyle/>
          <a:p>
            <a:fld id="{B12F5BE9-2364-41BB-AAA2-897C91E30A6E}" type="datetime1">
              <a:rPr lang="nb-NO" smtClean="0"/>
              <a:t>19.05.2025</a:t>
            </a:fld>
            <a:endParaRPr lang="nb-NO"/>
          </a:p>
        </p:txBody>
      </p:sp>
      <p:sp>
        <p:nvSpPr>
          <p:cNvPr id="6" name="Plassholder for bunntekst 5">
            <a:extLst>
              <a:ext uri="{FF2B5EF4-FFF2-40B4-BE49-F238E27FC236}">
                <a16:creationId xmlns:a16="http://schemas.microsoft.com/office/drawing/2014/main" id="{D1F681C2-8F47-ACF8-9752-C2880174D941}"/>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B41984FB-6648-5D01-1F28-ECF8DE6A1BCD}"/>
              </a:ext>
            </a:extLst>
          </p:cNvPr>
          <p:cNvSpPr>
            <a:spLocks noGrp="1"/>
          </p:cNvSpPr>
          <p:nvPr>
            <p:ph type="sldNum" sz="quarter" idx="12"/>
          </p:nvPr>
        </p:nvSpPr>
        <p:spPr/>
        <p:txBody>
          <a:bodyPr/>
          <a:lstStyle/>
          <a:p>
            <a:fld id="{7173B6B1-F730-48DD-BCE5-D040802983F1}" type="slidenum">
              <a:rPr lang="nb-NO" smtClean="0"/>
              <a:t>‹#›</a:t>
            </a:fld>
            <a:endParaRPr lang="nb-NO"/>
          </a:p>
        </p:txBody>
      </p:sp>
    </p:spTree>
    <p:extLst>
      <p:ext uri="{BB962C8B-B14F-4D97-AF65-F5344CB8AC3E}">
        <p14:creationId xmlns:p14="http://schemas.microsoft.com/office/powerpoint/2010/main" val="1205349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8196EEBF-858B-C1A6-15B5-C63130AF3F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9C9322C5-800E-9EDA-C039-6C2D80B963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E5847843-681F-62BF-CDA5-029B7F096C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3636699-7109-4A59-AC02-234490D2677D}" type="datetime1">
              <a:rPr lang="nb-NO" smtClean="0"/>
              <a:t>19.05.2025</a:t>
            </a:fld>
            <a:endParaRPr lang="nb-NO"/>
          </a:p>
        </p:txBody>
      </p:sp>
      <p:sp>
        <p:nvSpPr>
          <p:cNvPr id="5" name="Plassholder for bunntekst 4">
            <a:extLst>
              <a:ext uri="{FF2B5EF4-FFF2-40B4-BE49-F238E27FC236}">
                <a16:creationId xmlns:a16="http://schemas.microsoft.com/office/drawing/2014/main" id="{5C954D3E-2CD8-47DD-0D4D-CD9F2D4E39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b-NO"/>
          </a:p>
        </p:txBody>
      </p:sp>
      <p:sp>
        <p:nvSpPr>
          <p:cNvPr id="6" name="Plassholder for lysbildenummer 5">
            <a:extLst>
              <a:ext uri="{FF2B5EF4-FFF2-40B4-BE49-F238E27FC236}">
                <a16:creationId xmlns:a16="http://schemas.microsoft.com/office/drawing/2014/main" id="{0940F009-707F-0E8C-85AE-E63E83542F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173B6B1-F730-48DD-BCE5-D040802983F1}" type="slidenum">
              <a:rPr lang="nb-NO" smtClean="0"/>
              <a:t>‹#›</a:t>
            </a:fld>
            <a:endParaRPr lang="nb-NO"/>
          </a:p>
        </p:txBody>
      </p:sp>
    </p:spTree>
    <p:extLst>
      <p:ext uri="{BB962C8B-B14F-4D97-AF65-F5344CB8AC3E}">
        <p14:creationId xmlns:p14="http://schemas.microsoft.com/office/powerpoint/2010/main" val="5852911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4F8B0C47-1916-9A9B-5A81-CE10064415C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Bilde 10">
            <a:extLst>
              <a:ext uri="{FF2B5EF4-FFF2-40B4-BE49-F238E27FC236}">
                <a16:creationId xmlns:a16="http://schemas.microsoft.com/office/drawing/2014/main" id="{4BFFBB3D-972A-BD3E-784A-2A8784FE273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7546" y="1698010"/>
            <a:ext cx="9778253" cy="4638228"/>
          </a:xfrm>
          <a:prstGeom prst="rect">
            <a:avLst/>
          </a:prstGeom>
        </p:spPr>
      </p:pic>
      <p:sp>
        <p:nvSpPr>
          <p:cNvPr id="12" name="Rectangle 1">
            <a:extLst>
              <a:ext uri="{FF2B5EF4-FFF2-40B4-BE49-F238E27FC236}">
                <a16:creationId xmlns:a16="http://schemas.microsoft.com/office/drawing/2014/main" id="{DC6C3DCD-A9FF-F974-EA4E-032ADD974944}"/>
              </a:ext>
              <a:ext uri="{C183D7F6-B498-43B3-948B-1728B52AA6E4}">
                <adec:decorative xmlns:adec="http://schemas.microsoft.com/office/drawing/2017/decorative" val="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b-NO"/>
          </a:p>
        </p:txBody>
      </p:sp>
      <p:pic>
        <p:nvPicPr>
          <p:cNvPr id="20" name="Bilde 19">
            <a:extLst>
              <a:ext uri="{FF2B5EF4-FFF2-40B4-BE49-F238E27FC236}">
                <a16:creationId xmlns:a16="http://schemas.microsoft.com/office/drawing/2014/main" id="{8172A3F0-9A29-4EF9-5795-D6E87FBC8FE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603" y="6389577"/>
            <a:ext cx="1453923" cy="371729"/>
          </a:xfrm>
          <a:prstGeom prst="rect">
            <a:avLst/>
          </a:prstGeom>
        </p:spPr>
      </p:pic>
      <p:sp>
        <p:nvSpPr>
          <p:cNvPr id="21" name="Tittel 20">
            <a:extLst>
              <a:ext uri="{FF2B5EF4-FFF2-40B4-BE49-F238E27FC236}">
                <a16:creationId xmlns:a16="http://schemas.microsoft.com/office/drawing/2014/main" id="{0FA3DE0F-99C8-9DB8-BE50-5D00944D9267}"/>
              </a:ext>
            </a:extLst>
          </p:cNvPr>
          <p:cNvSpPr>
            <a:spLocks noGrp="1"/>
          </p:cNvSpPr>
          <p:nvPr>
            <p:ph type="ctrTitle"/>
          </p:nvPr>
        </p:nvSpPr>
        <p:spPr>
          <a:xfrm>
            <a:off x="811464" y="407516"/>
            <a:ext cx="5856036" cy="1893722"/>
          </a:xfrm>
        </p:spPr>
        <p:txBody>
          <a:bodyPr>
            <a:noAutofit/>
          </a:bodyPr>
          <a:lstStyle/>
          <a:p>
            <a:pPr algn="l"/>
            <a:r>
              <a:rPr lang="nb-NO" sz="3800" dirty="0">
                <a:effectLst/>
              </a:rPr>
              <a:t>Tilsynsstrategi for Tilsynet for universell utforming av ikt</a:t>
            </a:r>
            <a:br>
              <a:rPr lang="nb-NO" sz="3800" dirty="0">
                <a:effectLst/>
              </a:rPr>
            </a:br>
            <a:r>
              <a:rPr lang="nb-NO" sz="3800" dirty="0">
                <a:effectLst/>
              </a:rPr>
              <a:t>2025 – 2029</a:t>
            </a:r>
            <a:endParaRPr lang="nb-NO" sz="3800" dirty="0"/>
          </a:p>
        </p:txBody>
      </p:sp>
    </p:spTree>
    <p:extLst>
      <p:ext uri="{BB962C8B-B14F-4D97-AF65-F5344CB8AC3E}">
        <p14:creationId xmlns:p14="http://schemas.microsoft.com/office/powerpoint/2010/main" val="20941505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BCDA7"/>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4060A67-7226-9E59-7E97-AEDAA37EE41D}"/>
              </a:ext>
            </a:extLst>
          </p:cNvPr>
          <p:cNvSpPr>
            <a:spLocks noGrp="1"/>
          </p:cNvSpPr>
          <p:nvPr>
            <p:ph type="title"/>
          </p:nvPr>
        </p:nvSpPr>
        <p:spPr/>
        <p:txBody>
          <a:bodyPr/>
          <a:lstStyle/>
          <a:p>
            <a:r>
              <a:rPr lang="nn-NO" dirty="0">
                <a:effectLst/>
              </a:rPr>
              <a:t>Vi fremmar auka etterleving av regelverk</a:t>
            </a:r>
            <a:endParaRPr lang="nb-NO" dirty="0"/>
          </a:p>
        </p:txBody>
      </p:sp>
      <p:sp>
        <p:nvSpPr>
          <p:cNvPr id="3" name="Plassholder for innhold 2">
            <a:extLst>
              <a:ext uri="{FF2B5EF4-FFF2-40B4-BE49-F238E27FC236}">
                <a16:creationId xmlns:a16="http://schemas.microsoft.com/office/drawing/2014/main" id="{353EDE66-C196-00FB-55E4-71EC59C1A936}"/>
              </a:ext>
            </a:extLst>
          </p:cNvPr>
          <p:cNvSpPr>
            <a:spLocks noGrp="1"/>
          </p:cNvSpPr>
          <p:nvPr>
            <p:ph idx="1"/>
          </p:nvPr>
        </p:nvSpPr>
        <p:spPr>
          <a:xfrm>
            <a:off x="904875" y="1514761"/>
            <a:ext cx="10515600" cy="431800"/>
          </a:xfrm>
        </p:spPr>
        <p:txBody>
          <a:bodyPr>
            <a:normAutofit fontScale="92500" lnSpcReduction="10000"/>
          </a:bodyPr>
          <a:lstStyle/>
          <a:p>
            <a:pPr marL="0" indent="0">
              <a:buNone/>
            </a:pPr>
            <a:r>
              <a:rPr lang="nb-NO" dirty="0">
                <a:effectLst/>
              </a:rPr>
              <a:t>Slik skal vi jobbe</a:t>
            </a:r>
            <a:endParaRPr lang="nb-NO" dirty="0"/>
          </a:p>
        </p:txBody>
      </p:sp>
      <p:sp>
        <p:nvSpPr>
          <p:cNvPr id="7" name="TekstSylinder 6">
            <a:extLst>
              <a:ext uri="{FF2B5EF4-FFF2-40B4-BE49-F238E27FC236}">
                <a16:creationId xmlns:a16="http://schemas.microsoft.com/office/drawing/2014/main" id="{ED4C34F5-86A8-F5EA-BB47-F40482F25F6B}"/>
              </a:ext>
            </a:extLst>
          </p:cNvPr>
          <p:cNvSpPr txBox="1"/>
          <p:nvPr/>
        </p:nvSpPr>
        <p:spPr>
          <a:xfrm>
            <a:off x="904875" y="2045703"/>
            <a:ext cx="8772525" cy="830997"/>
          </a:xfrm>
          <a:prstGeom prst="rect">
            <a:avLst/>
          </a:prstGeom>
          <a:noFill/>
        </p:spPr>
        <p:txBody>
          <a:bodyPr wrap="square" rtlCol="0">
            <a:spAutoFit/>
          </a:bodyPr>
          <a:lstStyle/>
          <a:p>
            <a:r>
              <a:rPr lang="nn-NO" sz="1600" dirty="0">
                <a:effectLst/>
              </a:rPr>
              <a:t>Vi skal styrke tilsynsarbeidet gjennom ein kombinasjon av auka tal på kontrollar, utvida bruk av sjølvdeklarering og forsterka marknadsovervaking. Saman med målretta rettleiing vil det styrke etterlevinga av regelverket og bidra til ei meir inkluderande digital samfunnsdeltaking.</a:t>
            </a:r>
            <a:endParaRPr lang="nb-NO" sz="1600" dirty="0"/>
          </a:p>
        </p:txBody>
      </p:sp>
      <p:sp>
        <p:nvSpPr>
          <p:cNvPr id="9" name="TekstSylinder 8">
            <a:extLst>
              <a:ext uri="{FF2B5EF4-FFF2-40B4-BE49-F238E27FC236}">
                <a16:creationId xmlns:a16="http://schemas.microsoft.com/office/drawing/2014/main" id="{4C1F865A-3E99-E0A8-E48F-470BC9FFBD90}"/>
              </a:ext>
            </a:extLst>
          </p:cNvPr>
          <p:cNvSpPr txBox="1"/>
          <p:nvPr/>
        </p:nvSpPr>
        <p:spPr>
          <a:xfrm>
            <a:off x="904875" y="3009117"/>
            <a:ext cx="7924800" cy="2862322"/>
          </a:xfrm>
          <a:prstGeom prst="rect">
            <a:avLst/>
          </a:prstGeom>
          <a:noFill/>
        </p:spPr>
        <p:txBody>
          <a:bodyPr wrap="square">
            <a:spAutoFit/>
          </a:bodyPr>
          <a:lstStyle/>
          <a:p>
            <a:r>
              <a:rPr lang="nn-NO" sz="1200" dirty="0">
                <a:effectLst/>
              </a:rPr>
              <a:t>Ved bruk av digitale, automatiserte og effektive metodar, vil vi framover auke talet på kontrollar.</a:t>
            </a:r>
            <a:br>
              <a:rPr lang="nn-NO" sz="1200" dirty="0">
                <a:effectLst/>
              </a:rPr>
            </a:br>
            <a:r>
              <a:rPr lang="nn-NO" sz="1200" dirty="0">
                <a:effectLst/>
              </a:rPr>
              <a:t>Vi skal vidareutvikle sjølvdeklareringsløysingane slik at fleire verksemder kan rapportere status på universell utforming. Sjølvdeklarering skal spele ei større rolle i tilsynsarbeidet og gjere verksemdene meir ansvarlege for eiga etterleving. Målet er betre innsikt i etterlevinga av regelverket og styrka marknadsovervaking.</a:t>
            </a:r>
          </a:p>
          <a:p>
            <a:endParaRPr lang="nn-NO" sz="1200" dirty="0"/>
          </a:p>
          <a:p>
            <a:r>
              <a:rPr lang="nn-NO" sz="1200" dirty="0">
                <a:effectLst/>
              </a:rPr>
              <a:t>Ved å kombinere sjølvdeklarering, marknadsovervaking og dataanalyse skal vi utvikle eit meir presist og effektivt risikobasert tilsyn. Vi skal prioritere sektorar og verksemder som har stor innverknad på likeverdig samfunnsdeltaking, samt område med låg grad av samsvar med regelverket.</a:t>
            </a:r>
          </a:p>
          <a:p>
            <a:endParaRPr lang="nn-NO" sz="1200" dirty="0"/>
          </a:p>
          <a:p>
            <a:r>
              <a:rPr lang="nn-NO" sz="1200" dirty="0">
                <a:effectLst/>
              </a:rPr>
              <a:t>Vi skal styrke rettleiinga vår ved å utvikle meir målretta og bransjespesifikk rettleiing, særleg for sektorar med lågare etterleving. Kommunikasjon og rettleiing blir prioritert på bakgrunn av data og brukarinnsikt.</a:t>
            </a:r>
          </a:p>
          <a:p>
            <a:endParaRPr lang="nn-NO" sz="1200" dirty="0"/>
          </a:p>
          <a:p>
            <a:r>
              <a:rPr lang="nn-NO" sz="1200" dirty="0">
                <a:effectLst/>
              </a:rPr>
              <a:t>Gjennom desse tiltaka skal vi sikre at metodane våre er effektive, treffsikre og støttar verksemdene i arbeidet med å oppfylle krava til universell utforming. Dette bidrar til betre etterleving av regelverket, meir effektiv ressursbruk og auka bevisstheit.</a:t>
            </a:r>
            <a:endParaRPr lang="nb-NO" sz="1200" dirty="0"/>
          </a:p>
        </p:txBody>
      </p:sp>
      <p:pic>
        <p:nvPicPr>
          <p:cNvPr id="13" name="Bilde 12">
            <a:extLst>
              <a:ext uri="{FF2B5EF4-FFF2-40B4-BE49-F238E27FC236}">
                <a16:creationId xmlns:a16="http://schemas.microsoft.com/office/drawing/2014/main" id="{408A0DCC-633A-A3A6-9FDE-AD3A0F3B692C}"/>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9675" y="3593089"/>
            <a:ext cx="2743201" cy="2808029"/>
          </a:xfrm>
          <a:prstGeom prst="rect">
            <a:avLst/>
          </a:prstGeom>
        </p:spPr>
      </p:pic>
      <p:sp>
        <p:nvSpPr>
          <p:cNvPr id="4" name="Plassholder for lysbildenummer 3">
            <a:extLst>
              <a:ext uri="{FF2B5EF4-FFF2-40B4-BE49-F238E27FC236}">
                <a16:creationId xmlns:a16="http://schemas.microsoft.com/office/drawing/2014/main" id="{8EF800C4-CF13-3EEE-1DA2-742510C35DA8}"/>
              </a:ext>
            </a:extLst>
          </p:cNvPr>
          <p:cNvSpPr>
            <a:spLocks noGrp="1"/>
          </p:cNvSpPr>
          <p:nvPr>
            <p:ph type="sldNum" sz="quarter" idx="12"/>
          </p:nvPr>
        </p:nvSpPr>
        <p:spPr/>
        <p:txBody>
          <a:bodyPr/>
          <a:lstStyle/>
          <a:p>
            <a:r>
              <a:rPr lang="nb-NO" dirty="0"/>
              <a:t>9</a:t>
            </a:r>
          </a:p>
        </p:txBody>
      </p:sp>
      <p:pic>
        <p:nvPicPr>
          <p:cNvPr id="20" name="Bilde 19">
            <a:extLst>
              <a:ext uri="{FF2B5EF4-FFF2-40B4-BE49-F238E27FC236}">
                <a16:creationId xmlns:a16="http://schemas.microsoft.com/office/drawing/2014/main" id="{412615F1-848A-0398-73B3-AA61795D313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6839" y="89567"/>
            <a:ext cx="1453922" cy="371729"/>
          </a:xfrm>
          <a:prstGeom prst="rect">
            <a:avLst/>
          </a:prstGeom>
        </p:spPr>
      </p:pic>
    </p:spTree>
    <p:extLst>
      <p:ext uri="{BB962C8B-B14F-4D97-AF65-F5344CB8AC3E}">
        <p14:creationId xmlns:p14="http://schemas.microsoft.com/office/powerpoint/2010/main" val="36169970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1EAD8"/>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350607B-91FB-248F-4445-0145BC982DD5}"/>
              </a:ext>
            </a:extLst>
          </p:cNvPr>
          <p:cNvSpPr>
            <a:spLocks noGrp="1"/>
          </p:cNvSpPr>
          <p:nvPr>
            <p:ph type="title"/>
          </p:nvPr>
        </p:nvSpPr>
        <p:spPr/>
        <p:txBody>
          <a:bodyPr/>
          <a:lstStyle/>
          <a:p>
            <a:r>
              <a:rPr lang="nn-NO" dirty="0">
                <a:effectLst/>
              </a:rPr>
              <a:t>Vi fremmar auka etterleving av regelverk</a:t>
            </a:r>
            <a:endParaRPr lang="nb-NO" dirty="0"/>
          </a:p>
        </p:txBody>
      </p:sp>
      <p:sp>
        <p:nvSpPr>
          <p:cNvPr id="3" name="Plassholder for innhold 2">
            <a:extLst>
              <a:ext uri="{FF2B5EF4-FFF2-40B4-BE49-F238E27FC236}">
                <a16:creationId xmlns:a16="http://schemas.microsoft.com/office/drawing/2014/main" id="{010FE3C9-6E6D-0B3A-8269-E5B1B3288A11}"/>
              </a:ext>
            </a:extLst>
          </p:cNvPr>
          <p:cNvSpPr>
            <a:spLocks noGrp="1"/>
          </p:cNvSpPr>
          <p:nvPr>
            <p:ph idx="1"/>
          </p:nvPr>
        </p:nvSpPr>
        <p:spPr>
          <a:xfrm>
            <a:off x="838200" y="1700729"/>
            <a:ext cx="10515600" cy="488950"/>
          </a:xfrm>
        </p:spPr>
        <p:txBody>
          <a:bodyPr/>
          <a:lstStyle/>
          <a:p>
            <a:pPr marL="0" indent="0">
              <a:buNone/>
            </a:pPr>
            <a:r>
              <a:rPr lang="nn-NO" dirty="0">
                <a:effectLst/>
              </a:rPr>
              <a:t>Dette skal vi gjere gjennom å</a:t>
            </a:r>
            <a:endParaRPr lang="nb-NO" dirty="0"/>
          </a:p>
        </p:txBody>
      </p:sp>
      <p:sp>
        <p:nvSpPr>
          <p:cNvPr id="12" name="TekstSylinder 11">
            <a:extLst>
              <a:ext uri="{FF2B5EF4-FFF2-40B4-BE49-F238E27FC236}">
                <a16:creationId xmlns:a16="http://schemas.microsoft.com/office/drawing/2014/main" id="{49E3F37F-620D-1CCF-CAE3-3209A4C06139}"/>
              </a:ext>
            </a:extLst>
          </p:cNvPr>
          <p:cNvSpPr txBox="1"/>
          <p:nvPr/>
        </p:nvSpPr>
        <p:spPr>
          <a:xfrm>
            <a:off x="838200" y="2288828"/>
            <a:ext cx="4933949" cy="1754326"/>
          </a:xfrm>
          <a:prstGeom prst="rect">
            <a:avLst/>
          </a:prstGeom>
          <a:noFill/>
        </p:spPr>
        <p:txBody>
          <a:bodyPr wrap="square" rtlCol="0">
            <a:spAutoFit/>
          </a:bodyPr>
          <a:lstStyle/>
          <a:p>
            <a:pPr marL="285750" indent="-285750">
              <a:buFont typeface="Arial" panose="020B0604020202020204" pitchFamily="34" charset="0"/>
              <a:buChar char="•"/>
            </a:pPr>
            <a:r>
              <a:rPr lang="nn-NO" dirty="0">
                <a:effectLst/>
              </a:rPr>
              <a:t>auke tal kontrollar med digitale løysingar i offentleg og privat sektor</a:t>
            </a:r>
          </a:p>
          <a:p>
            <a:pPr marL="285750" indent="-285750">
              <a:buFont typeface="Arial" panose="020B0604020202020204" pitchFamily="34" charset="0"/>
              <a:buChar char="•"/>
            </a:pPr>
            <a:r>
              <a:rPr lang="nn-NO" dirty="0">
                <a:effectLst/>
              </a:rPr>
              <a:t>bruke sjølvdeklarering som eit verktøy for å auke etterleving av regelverk</a:t>
            </a:r>
          </a:p>
          <a:p>
            <a:pPr marL="285750" indent="-285750">
              <a:buFont typeface="Arial" panose="020B0604020202020204" pitchFamily="34" charset="0"/>
              <a:buChar char="•"/>
            </a:pPr>
            <a:r>
              <a:rPr lang="nn-NO" dirty="0">
                <a:effectLst/>
              </a:rPr>
              <a:t>gi målretta informasjon og rettleiing til verksemder og innbyggjarar </a:t>
            </a:r>
            <a:endParaRPr lang="nb-NO" dirty="0"/>
          </a:p>
        </p:txBody>
      </p:sp>
      <p:pic>
        <p:nvPicPr>
          <p:cNvPr id="14" name="Bilde 13">
            <a:extLst>
              <a:ext uri="{FF2B5EF4-FFF2-40B4-BE49-F238E27FC236}">
                <a16:creationId xmlns:a16="http://schemas.microsoft.com/office/drawing/2014/main" id="{B984160C-F7D7-9D81-85A3-DC5ED1BC0234}"/>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5525" y="2667000"/>
            <a:ext cx="7206226" cy="4191000"/>
          </a:xfrm>
          <a:prstGeom prst="rect">
            <a:avLst/>
          </a:prstGeom>
        </p:spPr>
      </p:pic>
      <p:sp>
        <p:nvSpPr>
          <p:cNvPr id="4" name="Plassholder for lysbildenummer 3">
            <a:extLst>
              <a:ext uri="{FF2B5EF4-FFF2-40B4-BE49-F238E27FC236}">
                <a16:creationId xmlns:a16="http://schemas.microsoft.com/office/drawing/2014/main" id="{26BF1690-27CB-4ECB-D21A-E2C38ECFBB25}"/>
              </a:ext>
            </a:extLst>
          </p:cNvPr>
          <p:cNvSpPr>
            <a:spLocks noGrp="1"/>
          </p:cNvSpPr>
          <p:nvPr>
            <p:ph type="sldNum" sz="quarter" idx="12"/>
          </p:nvPr>
        </p:nvSpPr>
        <p:spPr/>
        <p:txBody>
          <a:bodyPr/>
          <a:lstStyle/>
          <a:p>
            <a:r>
              <a:rPr lang="nb-NO" dirty="0"/>
              <a:t>10</a:t>
            </a:r>
          </a:p>
        </p:txBody>
      </p:sp>
      <p:pic>
        <p:nvPicPr>
          <p:cNvPr id="15" name="Bilde 14">
            <a:extLst>
              <a:ext uri="{FF2B5EF4-FFF2-40B4-BE49-F238E27FC236}">
                <a16:creationId xmlns:a16="http://schemas.microsoft.com/office/drawing/2014/main" id="{0BCC65D3-AC72-29BB-3B84-017B658224A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6839" y="89567"/>
            <a:ext cx="1453922" cy="371729"/>
          </a:xfrm>
          <a:prstGeom prst="rect">
            <a:avLst/>
          </a:prstGeom>
        </p:spPr>
      </p:pic>
    </p:spTree>
    <p:extLst>
      <p:ext uri="{BB962C8B-B14F-4D97-AF65-F5344CB8AC3E}">
        <p14:creationId xmlns:p14="http://schemas.microsoft.com/office/powerpoint/2010/main" val="34302298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AC2AF"/>
        </a:solidFill>
        <a:effectLst/>
      </p:bgPr>
    </p:bg>
    <p:spTree>
      <p:nvGrpSpPr>
        <p:cNvPr id="1" name="">
          <a:extLst>
            <a:ext uri="{FF2B5EF4-FFF2-40B4-BE49-F238E27FC236}">
              <a16:creationId xmlns:a16="http://schemas.microsoft.com/office/drawing/2014/main" id="{B47C06B4-5608-F2FA-8252-782EE46C64DB}"/>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55CC2159-0DDD-3DB2-6327-BC6C3A8C6E32}"/>
              </a:ext>
            </a:extLst>
          </p:cNvPr>
          <p:cNvSpPr>
            <a:spLocks noGrp="1"/>
          </p:cNvSpPr>
          <p:nvPr>
            <p:ph type="title"/>
          </p:nvPr>
        </p:nvSpPr>
        <p:spPr/>
        <p:txBody>
          <a:bodyPr/>
          <a:lstStyle/>
          <a:p>
            <a:r>
              <a:rPr lang="nn-NO" dirty="0">
                <a:effectLst/>
              </a:rPr>
              <a:t>Vi skal vere Noregs leiande fagorgan innan digital inkludering </a:t>
            </a:r>
            <a:endParaRPr lang="nb-NO" dirty="0"/>
          </a:p>
        </p:txBody>
      </p:sp>
      <p:sp>
        <p:nvSpPr>
          <p:cNvPr id="3" name="Plassholder for innhold 2">
            <a:extLst>
              <a:ext uri="{FF2B5EF4-FFF2-40B4-BE49-F238E27FC236}">
                <a16:creationId xmlns:a16="http://schemas.microsoft.com/office/drawing/2014/main" id="{A8D7692E-84D5-1D56-1BA1-A470440AD1B2}"/>
              </a:ext>
            </a:extLst>
          </p:cNvPr>
          <p:cNvSpPr>
            <a:spLocks noGrp="1"/>
          </p:cNvSpPr>
          <p:nvPr>
            <p:ph idx="1"/>
          </p:nvPr>
        </p:nvSpPr>
        <p:spPr>
          <a:xfrm>
            <a:off x="904875" y="1697828"/>
            <a:ext cx="10515600" cy="431800"/>
          </a:xfrm>
        </p:spPr>
        <p:txBody>
          <a:bodyPr>
            <a:normAutofit fontScale="92500" lnSpcReduction="10000"/>
          </a:bodyPr>
          <a:lstStyle/>
          <a:p>
            <a:pPr marL="0" indent="0">
              <a:buNone/>
            </a:pPr>
            <a:r>
              <a:rPr lang="nb-NO" dirty="0">
                <a:effectLst/>
              </a:rPr>
              <a:t>Dette er det vi jobbar for</a:t>
            </a:r>
            <a:endParaRPr lang="nb-NO" dirty="0"/>
          </a:p>
        </p:txBody>
      </p:sp>
      <p:sp>
        <p:nvSpPr>
          <p:cNvPr id="7" name="TekstSylinder 6">
            <a:extLst>
              <a:ext uri="{FF2B5EF4-FFF2-40B4-BE49-F238E27FC236}">
                <a16:creationId xmlns:a16="http://schemas.microsoft.com/office/drawing/2014/main" id="{3A28AD65-2B88-0D26-EBD2-9214434B3FB6}"/>
              </a:ext>
            </a:extLst>
          </p:cNvPr>
          <p:cNvSpPr txBox="1"/>
          <p:nvPr/>
        </p:nvSpPr>
        <p:spPr>
          <a:xfrm>
            <a:off x="904875" y="2157578"/>
            <a:ext cx="8772525" cy="830997"/>
          </a:xfrm>
          <a:prstGeom prst="rect">
            <a:avLst/>
          </a:prstGeom>
          <a:noFill/>
        </p:spPr>
        <p:txBody>
          <a:bodyPr wrap="square" rtlCol="0">
            <a:spAutoFit/>
          </a:bodyPr>
          <a:lstStyle/>
          <a:p>
            <a:r>
              <a:rPr lang="nb-NO" sz="1600" dirty="0">
                <a:effectLst/>
              </a:rPr>
              <a:t>Innsikt og analyse er </a:t>
            </a:r>
            <a:r>
              <a:rPr lang="nb-NO" sz="1600" dirty="0" err="1">
                <a:effectLst/>
              </a:rPr>
              <a:t>berebjelken</a:t>
            </a:r>
            <a:r>
              <a:rPr lang="nb-NO" sz="1600" dirty="0">
                <a:effectLst/>
              </a:rPr>
              <a:t> for det </a:t>
            </a:r>
            <a:r>
              <a:rPr lang="nb-NO" sz="1600" dirty="0" err="1">
                <a:effectLst/>
              </a:rPr>
              <a:t>datadrivne</a:t>
            </a:r>
            <a:r>
              <a:rPr lang="nb-NO" sz="1600" dirty="0">
                <a:effectLst/>
              </a:rPr>
              <a:t> digitale tilsynet. Vi skal </a:t>
            </a:r>
            <a:r>
              <a:rPr lang="nb-NO" sz="1600" dirty="0" err="1">
                <a:effectLst/>
              </a:rPr>
              <a:t>vere</a:t>
            </a:r>
            <a:r>
              <a:rPr lang="nb-NO" sz="1600" dirty="0">
                <a:effectLst/>
              </a:rPr>
              <a:t> </a:t>
            </a:r>
            <a:r>
              <a:rPr lang="nb-NO" sz="1600" dirty="0" err="1">
                <a:effectLst/>
              </a:rPr>
              <a:t>ein</a:t>
            </a:r>
            <a:r>
              <a:rPr lang="nb-NO" sz="1600" dirty="0">
                <a:effectLst/>
              </a:rPr>
              <a:t> </a:t>
            </a:r>
            <a:r>
              <a:rPr lang="nb-NO" sz="1600" dirty="0" err="1">
                <a:effectLst/>
              </a:rPr>
              <a:t>pådrivar</a:t>
            </a:r>
            <a:r>
              <a:rPr lang="nb-NO" sz="1600" dirty="0">
                <a:effectLst/>
              </a:rPr>
              <a:t> for </a:t>
            </a:r>
            <a:r>
              <a:rPr lang="nb-NO" sz="1600" dirty="0" err="1">
                <a:effectLst/>
              </a:rPr>
              <a:t>fagleg</a:t>
            </a:r>
            <a:r>
              <a:rPr lang="nb-NO" sz="1600" dirty="0">
                <a:effectLst/>
              </a:rPr>
              <a:t> utvikling, skape forståing for verdien av universell utforming og gi råd basert på beste kunnskap om digital inkludering.</a:t>
            </a:r>
            <a:endParaRPr lang="nb-NO" sz="1600" dirty="0"/>
          </a:p>
        </p:txBody>
      </p:sp>
      <p:sp>
        <p:nvSpPr>
          <p:cNvPr id="9" name="TekstSylinder 8">
            <a:extLst>
              <a:ext uri="{FF2B5EF4-FFF2-40B4-BE49-F238E27FC236}">
                <a16:creationId xmlns:a16="http://schemas.microsoft.com/office/drawing/2014/main" id="{6A4C00B8-9B6F-03ED-A4E0-57D6DC5142B7}"/>
              </a:ext>
            </a:extLst>
          </p:cNvPr>
          <p:cNvSpPr txBox="1"/>
          <p:nvPr/>
        </p:nvSpPr>
        <p:spPr>
          <a:xfrm>
            <a:off x="904875" y="3096197"/>
            <a:ext cx="7924800" cy="3416320"/>
          </a:xfrm>
          <a:prstGeom prst="rect">
            <a:avLst/>
          </a:prstGeom>
          <a:noFill/>
        </p:spPr>
        <p:txBody>
          <a:bodyPr wrap="square">
            <a:spAutoFit/>
          </a:bodyPr>
          <a:lstStyle/>
          <a:p>
            <a:r>
              <a:rPr lang="nb-NO" sz="1200" dirty="0">
                <a:effectLst/>
              </a:rPr>
              <a:t>For å skape </a:t>
            </a:r>
            <a:r>
              <a:rPr lang="nb-NO" sz="1200" dirty="0" err="1">
                <a:effectLst/>
              </a:rPr>
              <a:t>eit</a:t>
            </a:r>
            <a:r>
              <a:rPr lang="nb-NO" sz="1200" dirty="0">
                <a:effectLst/>
              </a:rPr>
              <a:t> </a:t>
            </a:r>
            <a:r>
              <a:rPr lang="nb-NO" sz="1200" dirty="0" err="1">
                <a:effectLst/>
              </a:rPr>
              <a:t>meir</a:t>
            </a:r>
            <a:r>
              <a:rPr lang="nb-NO" sz="1200" dirty="0">
                <a:effectLst/>
              </a:rPr>
              <a:t> </a:t>
            </a:r>
            <a:r>
              <a:rPr lang="nb-NO" sz="1200" dirty="0" err="1">
                <a:effectLst/>
              </a:rPr>
              <a:t>inkluderande</a:t>
            </a:r>
            <a:r>
              <a:rPr lang="nb-NO" sz="1200" dirty="0">
                <a:effectLst/>
              </a:rPr>
              <a:t> digitalt samfunn, vil tilsynet fortsette å </a:t>
            </a:r>
            <a:r>
              <a:rPr lang="nb-NO" sz="1200" dirty="0" err="1">
                <a:effectLst/>
              </a:rPr>
              <a:t>byggje</a:t>
            </a:r>
            <a:r>
              <a:rPr lang="nb-NO" sz="1200" dirty="0">
                <a:effectLst/>
              </a:rPr>
              <a:t> og dele kunnskap om </a:t>
            </a:r>
            <a:r>
              <a:rPr lang="nb-NO" sz="1200" dirty="0" err="1">
                <a:effectLst/>
              </a:rPr>
              <a:t>barrierar</a:t>
            </a:r>
            <a:r>
              <a:rPr lang="nb-NO" sz="1200" dirty="0">
                <a:effectLst/>
              </a:rPr>
              <a:t> som </a:t>
            </a:r>
            <a:r>
              <a:rPr lang="nb-NO" sz="1200" dirty="0" err="1">
                <a:effectLst/>
              </a:rPr>
              <a:t>hindrar</a:t>
            </a:r>
            <a:r>
              <a:rPr lang="nb-NO" sz="1200" dirty="0">
                <a:effectLst/>
              </a:rPr>
              <a:t> likeverdig deltaking. Vi følger med på trendar som påverkar digital inkludering, som teknologiutvikling, </a:t>
            </a:r>
            <a:r>
              <a:rPr lang="nb-NO" sz="1200" dirty="0" err="1">
                <a:effectLst/>
              </a:rPr>
              <a:t>endringar</a:t>
            </a:r>
            <a:r>
              <a:rPr lang="nb-NO" sz="1200" dirty="0">
                <a:effectLst/>
              </a:rPr>
              <a:t> i demografi og andre </a:t>
            </a:r>
            <a:r>
              <a:rPr lang="nb-NO" sz="1200" dirty="0" err="1">
                <a:effectLst/>
              </a:rPr>
              <a:t>samfunnsendringar</a:t>
            </a:r>
            <a:r>
              <a:rPr lang="nb-NO" sz="1200" dirty="0">
                <a:effectLst/>
              </a:rPr>
              <a:t>. Vi skal styrke innsiktsarbeidet gjennom systematisk bruk av data, </a:t>
            </a:r>
            <a:r>
              <a:rPr lang="nb-NO" sz="1200" dirty="0" err="1">
                <a:effectLst/>
              </a:rPr>
              <a:t>analysar</a:t>
            </a:r>
            <a:r>
              <a:rPr lang="nb-NO" sz="1200" dirty="0">
                <a:effectLst/>
              </a:rPr>
              <a:t> og </a:t>
            </a:r>
            <a:r>
              <a:rPr lang="nb-NO" sz="1200" dirty="0" err="1">
                <a:effectLst/>
              </a:rPr>
              <a:t>marknadsovervaking</a:t>
            </a:r>
            <a:r>
              <a:rPr lang="nb-NO" sz="1200" dirty="0">
                <a:effectLst/>
              </a:rPr>
              <a:t>. Dette gir oss grunnlag for å gi treffsikre råd til </a:t>
            </a:r>
            <a:r>
              <a:rPr lang="nb-NO" sz="1200" dirty="0" err="1">
                <a:effectLst/>
              </a:rPr>
              <a:t>samfunnsaktørar</a:t>
            </a:r>
            <a:r>
              <a:rPr lang="nb-NO" sz="1200" dirty="0">
                <a:effectLst/>
              </a:rPr>
              <a:t> og utforme tiltak som </a:t>
            </a:r>
            <a:r>
              <a:rPr lang="nb-NO" sz="1200" dirty="0" err="1">
                <a:effectLst/>
              </a:rPr>
              <a:t>fjernar</a:t>
            </a:r>
            <a:r>
              <a:rPr lang="nb-NO" sz="1200" dirty="0">
                <a:effectLst/>
              </a:rPr>
              <a:t> </a:t>
            </a:r>
            <a:r>
              <a:rPr lang="nb-NO" sz="1200" dirty="0" err="1">
                <a:effectLst/>
              </a:rPr>
              <a:t>barrierar</a:t>
            </a:r>
            <a:r>
              <a:rPr lang="nb-NO" sz="1200" dirty="0">
                <a:effectLst/>
              </a:rPr>
              <a:t> for deltaking.</a:t>
            </a:r>
          </a:p>
          <a:p>
            <a:endParaRPr lang="nb-NO" sz="1200" dirty="0"/>
          </a:p>
          <a:p>
            <a:r>
              <a:rPr lang="nb-NO" sz="1200" dirty="0">
                <a:effectLst/>
              </a:rPr>
              <a:t>Vi skal bidra til relevant og oppdatert regelverk gjennom deltaking i nasjonalt og internasjonalt regelverks- og standardiseringsarbeid. Regelverket skal </a:t>
            </a:r>
            <a:r>
              <a:rPr lang="nb-NO" sz="1200" dirty="0" err="1">
                <a:effectLst/>
              </a:rPr>
              <a:t>vere</a:t>
            </a:r>
            <a:r>
              <a:rPr lang="nb-NO" sz="1200" dirty="0">
                <a:effectLst/>
              </a:rPr>
              <a:t> bygd på innsikt, og fremme inkludering og </a:t>
            </a:r>
            <a:r>
              <a:rPr lang="nb-NO" sz="1200" dirty="0" err="1">
                <a:effectLst/>
              </a:rPr>
              <a:t>motverke</a:t>
            </a:r>
            <a:r>
              <a:rPr lang="nb-NO" sz="1200" dirty="0">
                <a:effectLst/>
              </a:rPr>
              <a:t> digitalt </a:t>
            </a:r>
            <a:r>
              <a:rPr lang="nb-NO" sz="1200" dirty="0" err="1">
                <a:effectLst/>
              </a:rPr>
              <a:t>utanforskap</a:t>
            </a:r>
            <a:r>
              <a:rPr lang="nb-NO" sz="1200" dirty="0">
                <a:effectLst/>
              </a:rPr>
              <a:t>.</a:t>
            </a:r>
          </a:p>
          <a:p>
            <a:endParaRPr lang="nb-NO" sz="1200" dirty="0"/>
          </a:p>
          <a:p>
            <a:r>
              <a:rPr lang="nb-NO" sz="1200" dirty="0">
                <a:effectLst/>
              </a:rPr>
              <a:t>Vi skal </a:t>
            </a:r>
            <a:r>
              <a:rPr lang="nb-NO" sz="1200" dirty="0" err="1">
                <a:effectLst/>
              </a:rPr>
              <a:t>vidareutvikle</a:t>
            </a:r>
            <a:r>
              <a:rPr lang="nb-NO" sz="1200" dirty="0">
                <a:effectLst/>
              </a:rPr>
              <a:t> samarbeidet med brukar- og </a:t>
            </a:r>
            <a:r>
              <a:rPr lang="nb-NO" sz="1200" dirty="0" err="1">
                <a:effectLst/>
              </a:rPr>
              <a:t>bransjeorganisasjonar</a:t>
            </a:r>
            <a:r>
              <a:rPr lang="nb-NO" sz="1200" dirty="0">
                <a:effectLst/>
              </a:rPr>
              <a:t>, </a:t>
            </a:r>
            <a:r>
              <a:rPr lang="nb-NO" sz="1200" dirty="0" err="1">
                <a:effectLst/>
              </a:rPr>
              <a:t>myndigheiter</a:t>
            </a:r>
            <a:r>
              <a:rPr lang="nb-NO" sz="1200" dirty="0">
                <a:effectLst/>
              </a:rPr>
              <a:t>, akademia og andre </a:t>
            </a:r>
            <a:r>
              <a:rPr lang="nb-NO" sz="1200" dirty="0" err="1">
                <a:effectLst/>
              </a:rPr>
              <a:t>interessentar</a:t>
            </a:r>
            <a:r>
              <a:rPr lang="nb-NO" sz="1200" dirty="0">
                <a:effectLst/>
              </a:rPr>
              <a:t> for å fremme beste praksis og sikre at ny teknologi, som kunstig intelligens, blir brukt </a:t>
            </a:r>
            <a:r>
              <a:rPr lang="nb-NO" sz="1200" dirty="0" err="1">
                <a:effectLst/>
              </a:rPr>
              <a:t>inkluderande</a:t>
            </a:r>
            <a:r>
              <a:rPr lang="nb-NO" sz="1200" dirty="0">
                <a:effectLst/>
              </a:rPr>
              <a:t>.</a:t>
            </a:r>
          </a:p>
          <a:p>
            <a:endParaRPr lang="nb-NO" sz="1200" dirty="0"/>
          </a:p>
          <a:p>
            <a:r>
              <a:rPr lang="nb-NO" sz="1200" dirty="0">
                <a:effectLst/>
              </a:rPr>
              <a:t>Vi skal følge med på trendar </a:t>
            </a:r>
            <a:r>
              <a:rPr lang="nb-NO" sz="1200" dirty="0" err="1">
                <a:effectLst/>
              </a:rPr>
              <a:t>innan</a:t>
            </a:r>
            <a:r>
              <a:rPr lang="nb-NO" sz="1200" dirty="0">
                <a:effectLst/>
              </a:rPr>
              <a:t> teknologi og samfunnsutvikling for å sikre at universell utforming blir </a:t>
            </a:r>
            <a:r>
              <a:rPr lang="nb-NO" sz="1200" dirty="0" err="1">
                <a:effectLst/>
              </a:rPr>
              <a:t>ein</a:t>
            </a:r>
            <a:r>
              <a:rPr lang="nb-NO" sz="1200" dirty="0">
                <a:effectLst/>
              </a:rPr>
              <a:t> integrert del av digital innovasjon og nye </a:t>
            </a:r>
            <a:r>
              <a:rPr lang="nb-NO" sz="1200" dirty="0" err="1">
                <a:effectLst/>
              </a:rPr>
              <a:t>løysingar</a:t>
            </a:r>
            <a:r>
              <a:rPr lang="nb-NO" sz="1200" dirty="0">
                <a:effectLst/>
              </a:rPr>
              <a:t>. Vi vil jobbe for at nye </a:t>
            </a:r>
            <a:r>
              <a:rPr lang="nb-NO" sz="1200" dirty="0" err="1">
                <a:effectLst/>
              </a:rPr>
              <a:t>teknologiar</a:t>
            </a:r>
            <a:r>
              <a:rPr lang="nb-NO" sz="1200" dirty="0">
                <a:effectLst/>
              </a:rPr>
              <a:t>, som KI, gir nye </a:t>
            </a:r>
            <a:r>
              <a:rPr lang="nb-NO" sz="1200" dirty="0" err="1">
                <a:effectLst/>
              </a:rPr>
              <a:t>moglegheiter</a:t>
            </a:r>
            <a:r>
              <a:rPr lang="nb-NO" sz="1200" dirty="0">
                <a:effectLst/>
              </a:rPr>
              <a:t> og </a:t>
            </a:r>
            <a:r>
              <a:rPr lang="nb-NO" sz="1200" dirty="0" err="1">
                <a:effectLst/>
              </a:rPr>
              <a:t>ikkje</a:t>
            </a:r>
            <a:r>
              <a:rPr lang="nb-NO" sz="1200" dirty="0">
                <a:effectLst/>
              </a:rPr>
              <a:t> skaper nye </a:t>
            </a:r>
            <a:r>
              <a:rPr lang="nb-NO" sz="1200" dirty="0" err="1">
                <a:effectLst/>
              </a:rPr>
              <a:t>barrierar</a:t>
            </a:r>
            <a:r>
              <a:rPr lang="nb-NO" sz="1200" dirty="0">
                <a:effectLst/>
              </a:rPr>
              <a:t>.</a:t>
            </a:r>
          </a:p>
          <a:p>
            <a:endParaRPr lang="nb-NO" sz="1200" dirty="0"/>
          </a:p>
          <a:p>
            <a:r>
              <a:rPr lang="nb-NO" sz="1200" dirty="0">
                <a:effectLst/>
              </a:rPr>
              <a:t>Gjennom </a:t>
            </a:r>
            <a:r>
              <a:rPr lang="nb-NO" sz="1200" dirty="0" err="1">
                <a:effectLst/>
              </a:rPr>
              <a:t>desse</a:t>
            </a:r>
            <a:r>
              <a:rPr lang="nb-NO" sz="1200" dirty="0">
                <a:effectLst/>
              </a:rPr>
              <a:t> tiltaka skal vi sikre at digital inkludering står høgt på dagsordenen og at teknologi styrker </a:t>
            </a:r>
            <a:r>
              <a:rPr lang="nb-NO" sz="1200" dirty="0" err="1">
                <a:effectLst/>
              </a:rPr>
              <a:t>moglegheita</a:t>
            </a:r>
            <a:r>
              <a:rPr lang="nb-NO" sz="1200" dirty="0">
                <a:effectLst/>
              </a:rPr>
              <a:t> for deltaking for alle.</a:t>
            </a:r>
            <a:endParaRPr lang="nb-NO" sz="1200" dirty="0"/>
          </a:p>
        </p:txBody>
      </p:sp>
      <p:pic>
        <p:nvPicPr>
          <p:cNvPr id="15" name="Bilde 14">
            <a:extLst>
              <a:ext uri="{FF2B5EF4-FFF2-40B4-BE49-F238E27FC236}">
                <a16:creationId xmlns:a16="http://schemas.microsoft.com/office/drawing/2014/main" id="{4F303313-D016-5421-3887-5D63DB0E38DB}"/>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9675" y="3583898"/>
            <a:ext cx="2747345" cy="2899786"/>
          </a:xfrm>
          <a:prstGeom prst="rect">
            <a:avLst/>
          </a:prstGeom>
        </p:spPr>
      </p:pic>
      <p:sp>
        <p:nvSpPr>
          <p:cNvPr id="4" name="Plassholder for lysbildenummer 3">
            <a:extLst>
              <a:ext uri="{FF2B5EF4-FFF2-40B4-BE49-F238E27FC236}">
                <a16:creationId xmlns:a16="http://schemas.microsoft.com/office/drawing/2014/main" id="{8C332E56-AB6B-2C74-91EE-42E8CBA77A26}"/>
              </a:ext>
            </a:extLst>
          </p:cNvPr>
          <p:cNvSpPr>
            <a:spLocks noGrp="1"/>
          </p:cNvSpPr>
          <p:nvPr>
            <p:ph type="sldNum" sz="quarter" idx="12"/>
          </p:nvPr>
        </p:nvSpPr>
        <p:spPr/>
        <p:txBody>
          <a:bodyPr/>
          <a:lstStyle/>
          <a:p>
            <a:r>
              <a:rPr lang="nb-NO" dirty="0"/>
              <a:t>11</a:t>
            </a:r>
          </a:p>
        </p:txBody>
      </p:sp>
      <p:pic>
        <p:nvPicPr>
          <p:cNvPr id="8" name="Bilde 7">
            <a:extLst>
              <a:ext uri="{FF2B5EF4-FFF2-40B4-BE49-F238E27FC236}">
                <a16:creationId xmlns:a16="http://schemas.microsoft.com/office/drawing/2014/main" id="{A7825087-B05A-8BCF-6512-38BFA587AB5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6839" y="89567"/>
            <a:ext cx="1453922" cy="371729"/>
          </a:xfrm>
          <a:prstGeom prst="rect">
            <a:avLst/>
          </a:prstGeom>
        </p:spPr>
      </p:pic>
    </p:spTree>
    <p:extLst>
      <p:ext uri="{BB962C8B-B14F-4D97-AF65-F5344CB8AC3E}">
        <p14:creationId xmlns:p14="http://schemas.microsoft.com/office/powerpoint/2010/main" val="1442310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1EAD8"/>
        </a:solidFill>
        <a:effectLst/>
      </p:bgPr>
    </p:bg>
    <p:spTree>
      <p:nvGrpSpPr>
        <p:cNvPr id="1" name="">
          <a:extLst>
            <a:ext uri="{FF2B5EF4-FFF2-40B4-BE49-F238E27FC236}">
              <a16:creationId xmlns:a16="http://schemas.microsoft.com/office/drawing/2014/main" id="{FE281591-6723-B152-6191-C2FB688418FE}"/>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31BBEB78-C732-BEBB-D34B-190F2758D41A}"/>
              </a:ext>
            </a:extLst>
          </p:cNvPr>
          <p:cNvSpPr>
            <a:spLocks noGrp="1"/>
          </p:cNvSpPr>
          <p:nvPr>
            <p:ph type="title"/>
          </p:nvPr>
        </p:nvSpPr>
        <p:spPr/>
        <p:txBody>
          <a:bodyPr/>
          <a:lstStyle/>
          <a:p>
            <a:r>
              <a:rPr lang="nn-NO" dirty="0">
                <a:effectLst/>
              </a:rPr>
              <a:t>Vi skal vere Noregs leiande fagorgan innan digital inkludering</a:t>
            </a:r>
            <a:endParaRPr lang="nb-NO" dirty="0"/>
          </a:p>
        </p:txBody>
      </p:sp>
      <p:sp>
        <p:nvSpPr>
          <p:cNvPr id="3" name="Plassholder for innhold 2">
            <a:extLst>
              <a:ext uri="{FF2B5EF4-FFF2-40B4-BE49-F238E27FC236}">
                <a16:creationId xmlns:a16="http://schemas.microsoft.com/office/drawing/2014/main" id="{61D07CC5-DB1B-AD9A-6C13-212ADD28F0E7}"/>
              </a:ext>
            </a:extLst>
          </p:cNvPr>
          <p:cNvSpPr>
            <a:spLocks noGrp="1"/>
          </p:cNvSpPr>
          <p:nvPr>
            <p:ph idx="1"/>
          </p:nvPr>
        </p:nvSpPr>
        <p:spPr>
          <a:xfrm>
            <a:off x="838200" y="1976647"/>
            <a:ext cx="10515600" cy="488950"/>
          </a:xfrm>
        </p:spPr>
        <p:txBody>
          <a:bodyPr/>
          <a:lstStyle/>
          <a:p>
            <a:pPr marL="0" indent="0">
              <a:buNone/>
            </a:pPr>
            <a:r>
              <a:rPr lang="nn-NO" dirty="0">
                <a:effectLst/>
              </a:rPr>
              <a:t>Dette skal vi gjere gjennom å</a:t>
            </a:r>
            <a:endParaRPr lang="nb-NO" dirty="0"/>
          </a:p>
        </p:txBody>
      </p:sp>
      <p:sp>
        <p:nvSpPr>
          <p:cNvPr id="12" name="TekstSylinder 11">
            <a:extLst>
              <a:ext uri="{FF2B5EF4-FFF2-40B4-BE49-F238E27FC236}">
                <a16:creationId xmlns:a16="http://schemas.microsoft.com/office/drawing/2014/main" id="{485FE65B-9DAA-681A-1610-683D9E4A4F95}"/>
              </a:ext>
            </a:extLst>
          </p:cNvPr>
          <p:cNvSpPr txBox="1"/>
          <p:nvPr/>
        </p:nvSpPr>
        <p:spPr>
          <a:xfrm>
            <a:off x="838200" y="2640122"/>
            <a:ext cx="4933949" cy="2308324"/>
          </a:xfrm>
          <a:prstGeom prst="rect">
            <a:avLst/>
          </a:prstGeom>
          <a:noFill/>
        </p:spPr>
        <p:txBody>
          <a:bodyPr wrap="square" rtlCol="0">
            <a:spAutoFit/>
          </a:bodyPr>
          <a:lstStyle/>
          <a:p>
            <a:pPr marL="285750" indent="-285750">
              <a:buFont typeface="Arial" panose="020B0604020202020204" pitchFamily="34" charset="0"/>
              <a:buChar char="•"/>
            </a:pPr>
            <a:r>
              <a:rPr lang="nb-NO" dirty="0">
                <a:effectLst/>
              </a:rPr>
              <a:t>bygge og dele kunnskap om </a:t>
            </a:r>
            <a:r>
              <a:rPr lang="nb-NO" dirty="0" err="1">
                <a:effectLst/>
              </a:rPr>
              <a:t>barrierar</a:t>
            </a:r>
            <a:r>
              <a:rPr lang="nb-NO" dirty="0">
                <a:effectLst/>
              </a:rPr>
              <a:t> for digital inkludering</a:t>
            </a:r>
          </a:p>
          <a:p>
            <a:pPr marL="285750" indent="-285750">
              <a:buFont typeface="Arial" panose="020B0604020202020204" pitchFamily="34" charset="0"/>
              <a:buChar char="•"/>
            </a:pPr>
            <a:r>
              <a:rPr lang="nb-NO" dirty="0">
                <a:effectLst/>
              </a:rPr>
              <a:t>bidra til utvikling av regelverk og </a:t>
            </a:r>
            <a:r>
              <a:rPr lang="nb-NO" dirty="0" err="1">
                <a:effectLst/>
              </a:rPr>
              <a:t>standardar</a:t>
            </a:r>
            <a:r>
              <a:rPr lang="nb-NO" dirty="0">
                <a:effectLst/>
              </a:rPr>
              <a:t> for digital inkludering</a:t>
            </a:r>
          </a:p>
          <a:p>
            <a:pPr marL="285750" indent="-285750">
              <a:buFont typeface="Arial" panose="020B0604020202020204" pitchFamily="34" charset="0"/>
              <a:buChar char="•"/>
            </a:pPr>
            <a:r>
              <a:rPr lang="nb-NO" dirty="0">
                <a:effectLst/>
              </a:rPr>
              <a:t>styrke samarbeid med nasjonale og internasjonale </a:t>
            </a:r>
            <a:r>
              <a:rPr lang="nb-NO" dirty="0" err="1">
                <a:effectLst/>
              </a:rPr>
              <a:t>aktørar</a:t>
            </a:r>
            <a:endParaRPr lang="nb-NO" dirty="0"/>
          </a:p>
          <a:p>
            <a:pPr marL="285750" indent="-285750">
              <a:buFont typeface="Arial" panose="020B0604020202020204" pitchFamily="34" charset="0"/>
              <a:buChar char="•"/>
            </a:pPr>
            <a:r>
              <a:rPr lang="nb-NO" dirty="0" err="1">
                <a:effectLst/>
              </a:rPr>
              <a:t>motverke</a:t>
            </a:r>
            <a:r>
              <a:rPr lang="nb-NO" dirty="0">
                <a:effectLst/>
              </a:rPr>
              <a:t> </a:t>
            </a:r>
            <a:r>
              <a:rPr lang="nb-NO" dirty="0" err="1">
                <a:effectLst/>
              </a:rPr>
              <a:t>diskriminerande</a:t>
            </a:r>
            <a:r>
              <a:rPr lang="nb-NO" dirty="0">
                <a:effectLst/>
              </a:rPr>
              <a:t> bruk av ny teknologi og kunstig intelligens</a:t>
            </a:r>
            <a:endParaRPr lang="nb-NO" dirty="0"/>
          </a:p>
        </p:txBody>
      </p:sp>
      <p:pic>
        <p:nvPicPr>
          <p:cNvPr id="6" name="Bilde 5">
            <a:extLst>
              <a:ext uri="{FF2B5EF4-FFF2-40B4-BE49-F238E27FC236}">
                <a16:creationId xmlns:a16="http://schemas.microsoft.com/office/drawing/2014/main" id="{186ED34D-B2DC-CD39-4989-CE1F4035FDDC}"/>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9073" y="2926081"/>
            <a:ext cx="5940450" cy="3931920"/>
          </a:xfrm>
          <a:prstGeom prst="rect">
            <a:avLst/>
          </a:prstGeom>
        </p:spPr>
      </p:pic>
      <p:sp>
        <p:nvSpPr>
          <p:cNvPr id="4" name="Plassholder for lysbildenummer 3">
            <a:extLst>
              <a:ext uri="{FF2B5EF4-FFF2-40B4-BE49-F238E27FC236}">
                <a16:creationId xmlns:a16="http://schemas.microsoft.com/office/drawing/2014/main" id="{7563C048-C66C-F125-66BD-6233E8701F33}"/>
              </a:ext>
            </a:extLst>
          </p:cNvPr>
          <p:cNvSpPr>
            <a:spLocks noGrp="1"/>
          </p:cNvSpPr>
          <p:nvPr>
            <p:ph type="sldNum" sz="quarter" idx="12"/>
          </p:nvPr>
        </p:nvSpPr>
        <p:spPr/>
        <p:txBody>
          <a:bodyPr/>
          <a:lstStyle/>
          <a:p>
            <a:r>
              <a:rPr lang="nb-NO" dirty="0"/>
              <a:t>12</a:t>
            </a:r>
          </a:p>
        </p:txBody>
      </p:sp>
      <p:pic>
        <p:nvPicPr>
          <p:cNvPr id="8" name="Bilde 7">
            <a:extLst>
              <a:ext uri="{FF2B5EF4-FFF2-40B4-BE49-F238E27FC236}">
                <a16:creationId xmlns:a16="http://schemas.microsoft.com/office/drawing/2014/main" id="{005B2362-F32D-989A-D99C-FFD386758CE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6839" y="89567"/>
            <a:ext cx="1453922" cy="371729"/>
          </a:xfrm>
          <a:prstGeom prst="rect">
            <a:avLst/>
          </a:prstGeom>
        </p:spPr>
      </p:pic>
    </p:spTree>
    <p:extLst>
      <p:ext uri="{BB962C8B-B14F-4D97-AF65-F5344CB8AC3E}">
        <p14:creationId xmlns:p14="http://schemas.microsoft.com/office/powerpoint/2010/main" val="20516543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9BB7E"/>
        </a:solidFill>
        <a:effectLst/>
      </p:bgPr>
    </p:bg>
    <p:spTree>
      <p:nvGrpSpPr>
        <p:cNvPr id="1" name="">
          <a:extLst>
            <a:ext uri="{FF2B5EF4-FFF2-40B4-BE49-F238E27FC236}">
              <a16:creationId xmlns:a16="http://schemas.microsoft.com/office/drawing/2014/main" id="{CFC4548C-0883-0FBF-F425-B8D92D851432}"/>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ECFFA611-2A80-EB7D-4DDE-0852A4C7E1DA}"/>
              </a:ext>
            </a:extLst>
          </p:cNvPr>
          <p:cNvSpPr>
            <a:spLocks noGrp="1"/>
          </p:cNvSpPr>
          <p:nvPr>
            <p:ph type="title"/>
          </p:nvPr>
        </p:nvSpPr>
        <p:spPr/>
        <p:txBody>
          <a:bodyPr/>
          <a:lstStyle/>
          <a:p>
            <a:r>
              <a:rPr lang="nn-NO" dirty="0">
                <a:effectLst/>
              </a:rPr>
              <a:t>Vi bidrar til at digital inkludering aukar verdiskaping</a:t>
            </a:r>
            <a:endParaRPr lang="nb-NO" dirty="0"/>
          </a:p>
        </p:txBody>
      </p:sp>
      <p:sp>
        <p:nvSpPr>
          <p:cNvPr id="3" name="Plassholder for innhold 2">
            <a:extLst>
              <a:ext uri="{FF2B5EF4-FFF2-40B4-BE49-F238E27FC236}">
                <a16:creationId xmlns:a16="http://schemas.microsoft.com/office/drawing/2014/main" id="{509FC1DC-A913-BA34-0D14-A3B1494BED9F}"/>
              </a:ext>
            </a:extLst>
          </p:cNvPr>
          <p:cNvSpPr>
            <a:spLocks noGrp="1"/>
          </p:cNvSpPr>
          <p:nvPr>
            <p:ph idx="1"/>
          </p:nvPr>
        </p:nvSpPr>
        <p:spPr>
          <a:xfrm>
            <a:off x="904875" y="1697386"/>
            <a:ext cx="10515600" cy="431800"/>
          </a:xfrm>
        </p:spPr>
        <p:txBody>
          <a:bodyPr>
            <a:normAutofit fontScale="92500" lnSpcReduction="10000"/>
          </a:bodyPr>
          <a:lstStyle/>
          <a:p>
            <a:pPr marL="0" indent="0">
              <a:buNone/>
            </a:pPr>
            <a:r>
              <a:rPr lang="nb-NO" dirty="0">
                <a:effectLst/>
              </a:rPr>
              <a:t>Dette er det vi jobbar for</a:t>
            </a:r>
            <a:endParaRPr lang="nb-NO" dirty="0"/>
          </a:p>
        </p:txBody>
      </p:sp>
      <p:sp>
        <p:nvSpPr>
          <p:cNvPr id="7" name="TekstSylinder 6">
            <a:extLst>
              <a:ext uri="{FF2B5EF4-FFF2-40B4-BE49-F238E27FC236}">
                <a16:creationId xmlns:a16="http://schemas.microsoft.com/office/drawing/2014/main" id="{92D9BAF2-BB2F-E335-12F8-A415D3BDF77E}"/>
              </a:ext>
            </a:extLst>
          </p:cNvPr>
          <p:cNvSpPr txBox="1"/>
          <p:nvPr/>
        </p:nvSpPr>
        <p:spPr>
          <a:xfrm>
            <a:off x="904875" y="2175599"/>
            <a:ext cx="8772525" cy="584775"/>
          </a:xfrm>
          <a:prstGeom prst="rect">
            <a:avLst/>
          </a:prstGeom>
          <a:noFill/>
        </p:spPr>
        <p:txBody>
          <a:bodyPr wrap="square" rtlCol="0">
            <a:spAutoFit/>
          </a:bodyPr>
          <a:lstStyle/>
          <a:p>
            <a:r>
              <a:rPr lang="nn-NO" sz="1600" dirty="0">
                <a:effectLst/>
              </a:rPr>
              <a:t>Universell utforming kan vere eit strategisk verktøy for auka inntening og konkurransefortrinn. At fleire kan delta, opnar for fleire kundar, betre omdømme og meir effektive løysingar.</a:t>
            </a:r>
            <a:endParaRPr lang="nb-NO" sz="1600" dirty="0"/>
          </a:p>
        </p:txBody>
      </p:sp>
      <p:sp>
        <p:nvSpPr>
          <p:cNvPr id="9" name="TekstSylinder 8">
            <a:extLst>
              <a:ext uri="{FF2B5EF4-FFF2-40B4-BE49-F238E27FC236}">
                <a16:creationId xmlns:a16="http://schemas.microsoft.com/office/drawing/2014/main" id="{AD588F3D-19F0-5E90-853C-391E44709DD6}"/>
              </a:ext>
            </a:extLst>
          </p:cNvPr>
          <p:cNvSpPr txBox="1"/>
          <p:nvPr/>
        </p:nvSpPr>
        <p:spPr>
          <a:xfrm>
            <a:off x="904875" y="3009117"/>
            <a:ext cx="7924800" cy="2862322"/>
          </a:xfrm>
          <a:prstGeom prst="rect">
            <a:avLst/>
          </a:prstGeom>
          <a:noFill/>
        </p:spPr>
        <p:txBody>
          <a:bodyPr wrap="square">
            <a:spAutoFit/>
          </a:bodyPr>
          <a:lstStyle/>
          <a:p>
            <a:r>
              <a:rPr lang="nn-NO" sz="1200" dirty="0">
                <a:effectLst/>
              </a:rPr>
              <a:t>Uu-tilsynet vil samarbeide med teknologimiljø og bidra til at næringslivet kan utvikle innovative og universelt utforma løysingar. Tilsynet vil styrke rettleiinga om korleis verksemdene kan sikre universell utforming i innkjøp og utvikling. Dette kan bidra til høgare bevisstheit blant verksemdene om at digital inkludering inneber auka kundemasse, betre omdømme, ei meir saumlaus kundereise, høgare effektivitet og lågare oppfølgingskostnader.</a:t>
            </a:r>
          </a:p>
          <a:p>
            <a:endParaRPr lang="nn-NO" sz="1200" dirty="0"/>
          </a:p>
          <a:p>
            <a:r>
              <a:rPr lang="nn-NO" sz="1200" dirty="0">
                <a:effectLst/>
              </a:rPr>
              <a:t>Uu-tilsynet ynskjer å etablere ei </a:t>
            </a:r>
            <a:r>
              <a:rPr lang="nn-NO" sz="1200" dirty="0" err="1">
                <a:effectLst/>
              </a:rPr>
              <a:t>regulatorisk</a:t>
            </a:r>
            <a:r>
              <a:rPr lang="nn-NO" sz="1200" dirty="0">
                <a:effectLst/>
              </a:rPr>
              <a:t> sandkasse – i første omgang for digitale løysingar i utdanning. Sandkassa gir rom for eksperimentering utan risiko for sanksjonar i utviklingsfasen. Dette vil stimulere til innovasjon, gi innsikt i utfordringane i marknaden og bidra til meir smidig regelverkspraksis.</a:t>
            </a:r>
          </a:p>
          <a:p>
            <a:endParaRPr lang="nn-NO" sz="1200" dirty="0"/>
          </a:p>
          <a:p>
            <a:r>
              <a:rPr lang="nn-NO" sz="1200" dirty="0">
                <a:effectLst/>
              </a:rPr>
              <a:t>Så langt det er mogleg – teknisk, juridisk og økonomisk – vil vi jobbe for at verksemdene får dei ressursane dei treng for å lykkast med inkludering. Det skal bli enklare for marknaden å ta i bruk tilsynet si testmetodikk, og vi vil legge til rette for bruk av våre metodar og data til innovasjon, mellom anna gjennom API-løysingar for testverktøy.</a:t>
            </a:r>
          </a:p>
          <a:p>
            <a:endParaRPr lang="nn-NO" sz="1200" dirty="0"/>
          </a:p>
          <a:p>
            <a:r>
              <a:rPr lang="nn-NO" sz="1200" dirty="0">
                <a:effectLst/>
              </a:rPr>
              <a:t>Gjennom desse tiltaka skal vi styrke samspelet mellom regulering og innovasjon, og gjere det lettare for verksemder å utvikle inkluderande og konkurransedyktige digitale løysingar.</a:t>
            </a:r>
            <a:endParaRPr lang="nb-NO" sz="1200" dirty="0"/>
          </a:p>
        </p:txBody>
      </p:sp>
      <p:pic>
        <p:nvPicPr>
          <p:cNvPr id="17" name="Bilde 16">
            <a:extLst>
              <a:ext uri="{FF2B5EF4-FFF2-40B4-BE49-F238E27FC236}">
                <a16:creationId xmlns:a16="http://schemas.microsoft.com/office/drawing/2014/main" id="{239FAF41-E69D-F76A-67E9-CBDA1DC2B232}"/>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9292" y="3603883"/>
            <a:ext cx="2764623" cy="2808029"/>
          </a:xfrm>
          <a:prstGeom prst="rect">
            <a:avLst/>
          </a:prstGeom>
        </p:spPr>
      </p:pic>
      <p:sp>
        <p:nvSpPr>
          <p:cNvPr id="4" name="Plassholder for lysbildenummer 3">
            <a:extLst>
              <a:ext uri="{FF2B5EF4-FFF2-40B4-BE49-F238E27FC236}">
                <a16:creationId xmlns:a16="http://schemas.microsoft.com/office/drawing/2014/main" id="{DA76AE06-DC52-294F-C9D1-7C85F57BB762}"/>
              </a:ext>
            </a:extLst>
          </p:cNvPr>
          <p:cNvSpPr>
            <a:spLocks noGrp="1"/>
          </p:cNvSpPr>
          <p:nvPr>
            <p:ph type="sldNum" sz="quarter" idx="12"/>
          </p:nvPr>
        </p:nvSpPr>
        <p:spPr/>
        <p:txBody>
          <a:bodyPr/>
          <a:lstStyle/>
          <a:p>
            <a:r>
              <a:rPr lang="nb-NO" dirty="0"/>
              <a:t>13</a:t>
            </a:r>
          </a:p>
        </p:txBody>
      </p:sp>
      <p:pic>
        <p:nvPicPr>
          <p:cNvPr id="5" name="Bilde 4">
            <a:extLst>
              <a:ext uri="{FF2B5EF4-FFF2-40B4-BE49-F238E27FC236}">
                <a16:creationId xmlns:a16="http://schemas.microsoft.com/office/drawing/2014/main" id="{86CA8DF2-47EF-6266-5D2F-57A7C0ADD9E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6839" y="89567"/>
            <a:ext cx="1453922" cy="371729"/>
          </a:xfrm>
          <a:prstGeom prst="rect">
            <a:avLst/>
          </a:prstGeom>
        </p:spPr>
      </p:pic>
    </p:spTree>
    <p:extLst>
      <p:ext uri="{BB962C8B-B14F-4D97-AF65-F5344CB8AC3E}">
        <p14:creationId xmlns:p14="http://schemas.microsoft.com/office/powerpoint/2010/main" val="798913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8E7D4"/>
        </a:solidFill>
        <a:effectLst/>
      </p:bgPr>
    </p:bg>
    <p:spTree>
      <p:nvGrpSpPr>
        <p:cNvPr id="1" name="">
          <a:extLst>
            <a:ext uri="{FF2B5EF4-FFF2-40B4-BE49-F238E27FC236}">
              <a16:creationId xmlns:a16="http://schemas.microsoft.com/office/drawing/2014/main" id="{E97CEC0C-30B7-D6A8-0AF7-F4254A4C927A}"/>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D550C09A-8179-24E6-C000-9AC3B0D09A69}"/>
              </a:ext>
            </a:extLst>
          </p:cNvPr>
          <p:cNvSpPr>
            <a:spLocks noGrp="1"/>
          </p:cNvSpPr>
          <p:nvPr>
            <p:ph type="title"/>
          </p:nvPr>
        </p:nvSpPr>
        <p:spPr/>
        <p:txBody>
          <a:bodyPr/>
          <a:lstStyle/>
          <a:p>
            <a:r>
              <a:rPr lang="nn-NO" dirty="0">
                <a:effectLst/>
              </a:rPr>
              <a:t>Vi bidrar til at digital inkludering aukar verdiskaping</a:t>
            </a:r>
            <a:endParaRPr lang="nb-NO" dirty="0"/>
          </a:p>
        </p:txBody>
      </p:sp>
      <p:sp>
        <p:nvSpPr>
          <p:cNvPr id="3" name="Plassholder for innhold 2">
            <a:extLst>
              <a:ext uri="{FF2B5EF4-FFF2-40B4-BE49-F238E27FC236}">
                <a16:creationId xmlns:a16="http://schemas.microsoft.com/office/drawing/2014/main" id="{D6D5395D-987A-DE24-C435-4CEC512B5FF5}"/>
              </a:ext>
            </a:extLst>
          </p:cNvPr>
          <p:cNvSpPr>
            <a:spLocks noGrp="1"/>
          </p:cNvSpPr>
          <p:nvPr>
            <p:ph idx="1"/>
          </p:nvPr>
        </p:nvSpPr>
        <p:spPr>
          <a:xfrm>
            <a:off x="838200" y="1976647"/>
            <a:ext cx="10515600" cy="488950"/>
          </a:xfrm>
        </p:spPr>
        <p:txBody>
          <a:bodyPr/>
          <a:lstStyle/>
          <a:p>
            <a:pPr marL="0" indent="0">
              <a:buNone/>
            </a:pPr>
            <a:r>
              <a:rPr lang="nn-NO" dirty="0">
                <a:effectLst/>
              </a:rPr>
              <a:t>Dette skal vi gjere gjennom å</a:t>
            </a:r>
            <a:endParaRPr lang="nb-NO" dirty="0"/>
          </a:p>
        </p:txBody>
      </p:sp>
      <p:sp>
        <p:nvSpPr>
          <p:cNvPr id="12" name="TekstSylinder 11">
            <a:extLst>
              <a:ext uri="{FF2B5EF4-FFF2-40B4-BE49-F238E27FC236}">
                <a16:creationId xmlns:a16="http://schemas.microsoft.com/office/drawing/2014/main" id="{4AE351BB-8ED2-95AD-0C98-7CFEEA393D7A}"/>
              </a:ext>
            </a:extLst>
          </p:cNvPr>
          <p:cNvSpPr txBox="1"/>
          <p:nvPr/>
        </p:nvSpPr>
        <p:spPr>
          <a:xfrm>
            <a:off x="838200" y="2640122"/>
            <a:ext cx="4933949" cy="2585323"/>
          </a:xfrm>
          <a:prstGeom prst="rect">
            <a:avLst/>
          </a:prstGeom>
          <a:noFill/>
        </p:spPr>
        <p:txBody>
          <a:bodyPr wrap="square" rtlCol="0">
            <a:spAutoFit/>
          </a:bodyPr>
          <a:lstStyle/>
          <a:p>
            <a:pPr marL="285750" indent="-285750">
              <a:buFont typeface="Arial" panose="020B0604020202020204" pitchFamily="34" charset="0"/>
              <a:buChar char="•"/>
            </a:pPr>
            <a:r>
              <a:rPr lang="nn-NO" dirty="0">
                <a:effectLst/>
              </a:rPr>
              <a:t>vere pådrivar for teknologisk utvikling og innovasjon innan digital inkludering</a:t>
            </a:r>
          </a:p>
          <a:p>
            <a:pPr marL="285750" indent="-285750">
              <a:buFont typeface="Arial" panose="020B0604020202020204" pitchFamily="34" charset="0"/>
              <a:buChar char="•"/>
            </a:pPr>
            <a:r>
              <a:rPr lang="nn-NO" dirty="0">
                <a:effectLst/>
              </a:rPr>
              <a:t>gi verksemder kunnskap til å bruke innkjøp som eit verkemiddel for digital inkludering</a:t>
            </a:r>
          </a:p>
          <a:p>
            <a:pPr marL="285750" indent="-285750">
              <a:buFont typeface="Arial" panose="020B0604020202020204" pitchFamily="34" charset="0"/>
              <a:buChar char="•"/>
            </a:pPr>
            <a:r>
              <a:rPr lang="nn-NO" dirty="0">
                <a:effectLst/>
              </a:rPr>
              <a:t>etablere ein </a:t>
            </a:r>
            <a:r>
              <a:rPr lang="nn-NO" dirty="0" err="1">
                <a:effectLst/>
              </a:rPr>
              <a:t>regulatorisk</a:t>
            </a:r>
            <a:r>
              <a:rPr lang="nn-NO" dirty="0">
                <a:effectLst/>
              </a:rPr>
              <a:t> sandkasse som gjer det mogleg for verksemder å teste innovative løysingar for digital inkludering</a:t>
            </a:r>
          </a:p>
          <a:p>
            <a:pPr marL="285750" indent="-285750">
              <a:buFont typeface="Arial" panose="020B0604020202020204" pitchFamily="34" charset="0"/>
              <a:buChar char="•"/>
            </a:pPr>
            <a:r>
              <a:rPr lang="nn-NO" dirty="0">
                <a:effectLst/>
              </a:rPr>
              <a:t>gi verksemder verktøy og informasjon til å gjennomføre test av eigne løysingar </a:t>
            </a:r>
            <a:endParaRPr lang="nb-NO" dirty="0"/>
          </a:p>
        </p:txBody>
      </p:sp>
      <p:pic>
        <p:nvPicPr>
          <p:cNvPr id="8" name="Bilde 7">
            <a:extLst>
              <a:ext uri="{FF2B5EF4-FFF2-40B4-BE49-F238E27FC236}">
                <a16:creationId xmlns:a16="http://schemas.microsoft.com/office/drawing/2014/main" id="{AEE1C63B-3D9A-EF7C-F0E9-4857CE48DDA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5152" y="2603288"/>
            <a:ext cx="7067550" cy="4254712"/>
          </a:xfrm>
          <a:prstGeom prst="rect">
            <a:avLst/>
          </a:prstGeom>
        </p:spPr>
      </p:pic>
      <p:sp>
        <p:nvSpPr>
          <p:cNvPr id="4" name="Plassholder for lysbildenummer 3">
            <a:extLst>
              <a:ext uri="{FF2B5EF4-FFF2-40B4-BE49-F238E27FC236}">
                <a16:creationId xmlns:a16="http://schemas.microsoft.com/office/drawing/2014/main" id="{7ACAF15C-30A4-8989-C691-9AC28F5136EA}"/>
              </a:ext>
            </a:extLst>
          </p:cNvPr>
          <p:cNvSpPr>
            <a:spLocks noGrp="1"/>
          </p:cNvSpPr>
          <p:nvPr>
            <p:ph type="sldNum" sz="quarter" idx="12"/>
          </p:nvPr>
        </p:nvSpPr>
        <p:spPr/>
        <p:txBody>
          <a:bodyPr/>
          <a:lstStyle/>
          <a:p>
            <a:r>
              <a:rPr lang="nb-NO" dirty="0"/>
              <a:t>14</a:t>
            </a:r>
          </a:p>
        </p:txBody>
      </p:sp>
      <p:pic>
        <p:nvPicPr>
          <p:cNvPr id="9" name="Bilde 8">
            <a:extLst>
              <a:ext uri="{FF2B5EF4-FFF2-40B4-BE49-F238E27FC236}">
                <a16:creationId xmlns:a16="http://schemas.microsoft.com/office/drawing/2014/main" id="{8A17964C-1952-D251-6A8B-EE1E07C9260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6839" y="89567"/>
            <a:ext cx="1453922" cy="371729"/>
          </a:xfrm>
          <a:prstGeom prst="rect">
            <a:avLst/>
          </a:prstGeom>
        </p:spPr>
      </p:pic>
    </p:spTree>
    <p:extLst>
      <p:ext uri="{BB962C8B-B14F-4D97-AF65-F5344CB8AC3E}">
        <p14:creationId xmlns:p14="http://schemas.microsoft.com/office/powerpoint/2010/main" val="34587646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9F95"/>
        </a:solidFill>
        <a:effectLst/>
      </p:bgPr>
    </p:bg>
    <p:spTree>
      <p:nvGrpSpPr>
        <p:cNvPr id="1" name="">
          <a:extLst>
            <a:ext uri="{FF2B5EF4-FFF2-40B4-BE49-F238E27FC236}">
              <a16:creationId xmlns:a16="http://schemas.microsoft.com/office/drawing/2014/main" id="{2C8CD1E3-8E8F-90E0-7833-7327D3612441}"/>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CF5DDCEB-316B-C2F3-1B0D-44D412A81CB8}"/>
              </a:ext>
            </a:extLst>
          </p:cNvPr>
          <p:cNvSpPr>
            <a:spLocks noGrp="1"/>
          </p:cNvSpPr>
          <p:nvPr>
            <p:ph type="title"/>
          </p:nvPr>
        </p:nvSpPr>
        <p:spPr/>
        <p:txBody>
          <a:bodyPr/>
          <a:lstStyle/>
          <a:p>
            <a:r>
              <a:rPr lang="nb-NO" dirty="0">
                <a:effectLst/>
              </a:rPr>
              <a:t>Vi arbeider innsiktsdrive og effektivt</a:t>
            </a:r>
            <a:endParaRPr lang="nb-NO" dirty="0"/>
          </a:p>
        </p:txBody>
      </p:sp>
      <p:sp>
        <p:nvSpPr>
          <p:cNvPr id="3" name="Plassholder for innhold 2">
            <a:extLst>
              <a:ext uri="{FF2B5EF4-FFF2-40B4-BE49-F238E27FC236}">
                <a16:creationId xmlns:a16="http://schemas.microsoft.com/office/drawing/2014/main" id="{D994A8A8-82DA-DBC0-FB4B-B8F3D4A02B36}"/>
              </a:ext>
            </a:extLst>
          </p:cNvPr>
          <p:cNvSpPr>
            <a:spLocks noGrp="1"/>
          </p:cNvSpPr>
          <p:nvPr>
            <p:ph idx="1"/>
          </p:nvPr>
        </p:nvSpPr>
        <p:spPr>
          <a:xfrm>
            <a:off x="904875" y="1514761"/>
            <a:ext cx="10515600" cy="431800"/>
          </a:xfrm>
        </p:spPr>
        <p:txBody>
          <a:bodyPr>
            <a:normAutofit fontScale="92500" lnSpcReduction="10000"/>
          </a:bodyPr>
          <a:lstStyle/>
          <a:p>
            <a:pPr marL="0" indent="0">
              <a:buNone/>
            </a:pPr>
            <a:r>
              <a:rPr lang="nb-NO" dirty="0">
                <a:effectLst/>
              </a:rPr>
              <a:t>Dette er det vi jobbar for</a:t>
            </a:r>
            <a:endParaRPr lang="nb-NO" dirty="0"/>
          </a:p>
        </p:txBody>
      </p:sp>
      <p:sp>
        <p:nvSpPr>
          <p:cNvPr id="7" name="TekstSylinder 6">
            <a:extLst>
              <a:ext uri="{FF2B5EF4-FFF2-40B4-BE49-F238E27FC236}">
                <a16:creationId xmlns:a16="http://schemas.microsoft.com/office/drawing/2014/main" id="{ED2A6935-2D0D-C10D-0CF7-5C13862CF2D6}"/>
              </a:ext>
            </a:extLst>
          </p:cNvPr>
          <p:cNvSpPr txBox="1"/>
          <p:nvPr/>
        </p:nvSpPr>
        <p:spPr>
          <a:xfrm>
            <a:off x="904875" y="2045703"/>
            <a:ext cx="8772525" cy="830997"/>
          </a:xfrm>
          <a:prstGeom prst="rect">
            <a:avLst/>
          </a:prstGeom>
          <a:noFill/>
        </p:spPr>
        <p:txBody>
          <a:bodyPr wrap="square" rtlCol="0">
            <a:spAutoFit/>
          </a:bodyPr>
          <a:lstStyle/>
          <a:p>
            <a:r>
              <a:rPr lang="nb-NO" sz="1600" dirty="0">
                <a:effectLst/>
              </a:rPr>
              <a:t>Uu-tilsynet er </a:t>
            </a:r>
            <a:r>
              <a:rPr lang="nb-NO" sz="1600" dirty="0" err="1">
                <a:effectLst/>
              </a:rPr>
              <a:t>leiande</a:t>
            </a:r>
            <a:r>
              <a:rPr lang="nb-NO" sz="1600" dirty="0">
                <a:effectLst/>
              </a:rPr>
              <a:t> i å bruke data, analyse og teknologi i tilsynsarbeidet for å fremme universell utforming på </a:t>
            </a:r>
            <a:r>
              <a:rPr lang="nb-NO" sz="1600" dirty="0" err="1">
                <a:effectLst/>
              </a:rPr>
              <a:t>ein</a:t>
            </a:r>
            <a:r>
              <a:rPr lang="nb-NO" sz="1600" dirty="0">
                <a:effectLst/>
              </a:rPr>
              <a:t> effektiv og treffsikker måte. Vi skal </a:t>
            </a:r>
            <a:r>
              <a:rPr lang="nb-NO" sz="1600" dirty="0" err="1">
                <a:effectLst/>
              </a:rPr>
              <a:t>vidareutvikle</a:t>
            </a:r>
            <a:r>
              <a:rPr lang="nb-NO" sz="1600" dirty="0">
                <a:effectLst/>
              </a:rPr>
              <a:t> </a:t>
            </a:r>
            <a:r>
              <a:rPr lang="nb-NO" sz="1600" dirty="0" err="1">
                <a:effectLst/>
              </a:rPr>
              <a:t>løysingane</a:t>
            </a:r>
            <a:r>
              <a:rPr lang="nb-NO" sz="1600" dirty="0">
                <a:effectLst/>
              </a:rPr>
              <a:t> i det </a:t>
            </a:r>
            <a:r>
              <a:rPr lang="nb-NO" sz="1600" dirty="0" err="1">
                <a:effectLst/>
              </a:rPr>
              <a:t>datadrivne</a:t>
            </a:r>
            <a:r>
              <a:rPr lang="nb-NO" sz="1600" dirty="0">
                <a:effectLst/>
              </a:rPr>
              <a:t> tilsynet.</a:t>
            </a:r>
            <a:endParaRPr lang="nb-NO" sz="1600" dirty="0"/>
          </a:p>
        </p:txBody>
      </p:sp>
      <p:sp>
        <p:nvSpPr>
          <p:cNvPr id="9" name="TekstSylinder 8">
            <a:extLst>
              <a:ext uri="{FF2B5EF4-FFF2-40B4-BE49-F238E27FC236}">
                <a16:creationId xmlns:a16="http://schemas.microsoft.com/office/drawing/2014/main" id="{940AF3FD-6D63-B7CE-9774-D3D51159FAAD}"/>
              </a:ext>
            </a:extLst>
          </p:cNvPr>
          <p:cNvSpPr txBox="1"/>
          <p:nvPr/>
        </p:nvSpPr>
        <p:spPr>
          <a:xfrm>
            <a:off x="904875" y="3009117"/>
            <a:ext cx="7924800" cy="3785652"/>
          </a:xfrm>
          <a:prstGeom prst="rect">
            <a:avLst/>
          </a:prstGeom>
          <a:noFill/>
        </p:spPr>
        <p:txBody>
          <a:bodyPr wrap="square">
            <a:spAutoFit/>
          </a:bodyPr>
          <a:lstStyle/>
          <a:p>
            <a:r>
              <a:rPr lang="nn-NO" sz="1200" dirty="0">
                <a:effectLst/>
              </a:rPr>
              <a:t>Tilsynet jobbar innsiktsdrive, tverrfagleg og smidig i alle våre prosessar med mål om å få størst mogleg effekt av alle våre tiltak.</a:t>
            </a:r>
          </a:p>
          <a:p>
            <a:endParaRPr lang="nn-NO" sz="1200" dirty="0"/>
          </a:p>
          <a:p>
            <a:r>
              <a:rPr lang="nn-NO" sz="1200" dirty="0">
                <a:effectLst/>
              </a:rPr>
              <a:t>Vi vil fortsette å jobbe for å effektivisere testing av universell utforming både for tilsynet og verksemdene. Vi vil lansere ein leverandørportal som vil gjere det mogleg å overføre resultat frå testing direkte inn i den sentrale løysinga for tilgjengelegheitserklæring, noko som vil gje mindre ressursbruk for verksemdene. På sikt vil tilsynet legge til rette for at også private verksemder frivillig kan ta i bruk løysing for tilgjengelegheitserklæring.</a:t>
            </a:r>
          </a:p>
          <a:p>
            <a:endParaRPr lang="nn-NO" sz="1200" dirty="0"/>
          </a:p>
          <a:p>
            <a:r>
              <a:rPr lang="nn-NO" sz="1200" dirty="0">
                <a:effectLst/>
              </a:rPr>
              <a:t>Uu-tilsynet vil utforske moglegheita for å ta i bruk ny teknologi og kunstig intelligens for effektivisering av tilsyn. Vi skal etablere samarbeid med forskingsinstitusjonar og teknologiaktørar for å teste og ta i bruk innovativ teknologi for å styrke tilsynet sitt arbeid. Bruken av kunstig intelligens vil gjere det mogleg å kontinuerleg overvake og analysere store datamengder og effektivisere testing i tilsynet. Slik kan vi identifisere mønster og risikoområde raskt, slik at tilsynet kan prioritere oppfølginga der det trengst mest. Dette gir eit meir presist, målretta og effektivt tilsyn, og ei meir framsynt tilnærming til tilsynsarbeidet.</a:t>
            </a:r>
          </a:p>
          <a:p>
            <a:endParaRPr lang="nn-NO" sz="1200" dirty="0"/>
          </a:p>
          <a:p>
            <a:r>
              <a:rPr lang="nn-NO" sz="1200" dirty="0">
                <a:effectLst/>
              </a:rPr>
              <a:t>Vi skal fortsette med å fremme ein kultur for kontinuerleg læring og tverrfagleg samarbeid, som skal sikre at vår interne kompetanse veks, og at denne kunnskapen blir delt internt i tilsynet og med eksterne interessentar.</a:t>
            </a:r>
          </a:p>
          <a:p>
            <a:endParaRPr lang="nn-NO" sz="1200" dirty="0"/>
          </a:p>
          <a:p>
            <a:r>
              <a:rPr lang="nn-NO" sz="1200" dirty="0">
                <a:effectLst/>
              </a:rPr>
              <a:t>Gjennom desse tiltaka skal vi vidareutvikle eit framtidsretta og kunnskapsbasert tilsyn som fremmar innovasjon, styrker etterlevinga og bidreg til betre digitale tenester for alle.</a:t>
            </a:r>
            <a:endParaRPr lang="nb-NO" sz="1200" dirty="0"/>
          </a:p>
        </p:txBody>
      </p:sp>
      <p:pic>
        <p:nvPicPr>
          <p:cNvPr id="19" name="Bilde 18">
            <a:extLst>
              <a:ext uri="{FF2B5EF4-FFF2-40B4-BE49-F238E27FC236}">
                <a16:creationId xmlns:a16="http://schemas.microsoft.com/office/drawing/2014/main" id="{64029230-7238-0719-079A-6AFD8B31BAFA}"/>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39347" y="3604751"/>
            <a:ext cx="2723856" cy="2808029"/>
          </a:xfrm>
          <a:prstGeom prst="rect">
            <a:avLst/>
          </a:prstGeom>
        </p:spPr>
      </p:pic>
      <p:sp>
        <p:nvSpPr>
          <p:cNvPr id="4" name="Plassholder for lysbildenummer 3">
            <a:extLst>
              <a:ext uri="{FF2B5EF4-FFF2-40B4-BE49-F238E27FC236}">
                <a16:creationId xmlns:a16="http://schemas.microsoft.com/office/drawing/2014/main" id="{8AEC4385-101C-1BD0-7A68-AD1EC81B0B96}"/>
              </a:ext>
            </a:extLst>
          </p:cNvPr>
          <p:cNvSpPr>
            <a:spLocks noGrp="1"/>
          </p:cNvSpPr>
          <p:nvPr>
            <p:ph type="sldNum" sz="quarter" idx="12"/>
          </p:nvPr>
        </p:nvSpPr>
        <p:spPr/>
        <p:txBody>
          <a:bodyPr/>
          <a:lstStyle/>
          <a:p>
            <a:r>
              <a:rPr lang="nb-NO" dirty="0"/>
              <a:t>15</a:t>
            </a:r>
          </a:p>
        </p:txBody>
      </p:sp>
      <p:pic>
        <p:nvPicPr>
          <p:cNvPr id="5" name="Bilde 4">
            <a:extLst>
              <a:ext uri="{FF2B5EF4-FFF2-40B4-BE49-F238E27FC236}">
                <a16:creationId xmlns:a16="http://schemas.microsoft.com/office/drawing/2014/main" id="{C85D545A-9F12-52BC-1C08-05D9793DD29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6839" y="89567"/>
            <a:ext cx="1453922" cy="371729"/>
          </a:xfrm>
          <a:prstGeom prst="rect">
            <a:avLst/>
          </a:prstGeom>
        </p:spPr>
      </p:pic>
    </p:spTree>
    <p:extLst>
      <p:ext uri="{BB962C8B-B14F-4D97-AF65-F5344CB8AC3E}">
        <p14:creationId xmlns:p14="http://schemas.microsoft.com/office/powerpoint/2010/main" val="32059062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D7D1"/>
        </a:solidFill>
        <a:effectLst/>
      </p:bgPr>
    </p:bg>
    <p:spTree>
      <p:nvGrpSpPr>
        <p:cNvPr id="1" name="">
          <a:extLst>
            <a:ext uri="{FF2B5EF4-FFF2-40B4-BE49-F238E27FC236}">
              <a16:creationId xmlns:a16="http://schemas.microsoft.com/office/drawing/2014/main" id="{978A7355-DD30-B92D-18BF-C69E128F5816}"/>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0FA156A2-3578-B043-8250-05C0E33AA52F}"/>
              </a:ext>
            </a:extLst>
          </p:cNvPr>
          <p:cNvSpPr>
            <a:spLocks noGrp="1"/>
          </p:cNvSpPr>
          <p:nvPr>
            <p:ph type="title"/>
          </p:nvPr>
        </p:nvSpPr>
        <p:spPr/>
        <p:txBody>
          <a:bodyPr/>
          <a:lstStyle/>
          <a:p>
            <a:r>
              <a:rPr lang="nb-NO" dirty="0">
                <a:effectLst/>
              </a:rPr>
              <a:t>Vi arbeider innsiktsdrive og effektivt</a:t>
            </a:r>
            <a:endParaRPr lang="nb-NO" dirty="0"/>
          </a:p>
        </p:txBody>
      </p:sp>
      <p:sp>
        <p:nvSpPr>
          <p:cNvPr id="3" name="Plassholder for innhold 2">
            <a:extLst>
              <a:ext uri="{FF2B5EF4-FFF2-40B4-BE49-F238E27FC236}">
                <a16:creationId xmlns:a16="http://schemas.microsoft.com/office/drawing/2014/main" id="{1B6BB979-E1BD-26E4-1022-477905B16A81}"/>
              </a:ext>
            </a:extLst>
          </p:cNvPr>
          <p:cNvSpPr>
            <a:spLocks noGrp="1"/>
          </p:cNvSpPr>
          <p:nvPr>
            <p:ph idx="1"/>
          </p:nvPr>
        </p:nvSpPr>
        <p:spPr>
          <a:xfrm>
            <a:off x="838200" y="1976647"/>
            <a:ext cx="10515600" cy="488950"/>
          </a:xfrm>
        </p:spPr>
        <p:txBody>
          <a:bodyPr/>
          <a:lstStyle/>
          <a:p>
            <a:pPr marL="0" indent="0">
              <a:buNone/>
            </a:pPr>
            <a:r>
              <a:rPr lang="nn-NO" dirty="0">
                <a:effectLst/>
              </a:rPr>
              <a:t>Dette skal vi gjere gjennom å</a:t>
            </a:r>
            <a:endParaRPr lang="nb-NO" dirty="0"/>
          </a:p>
        </p:txBody>
      </p:sp>
      <p:sp>
        <p:nvSpPr>
          <p:cNvPr id="12" name="TekstSylinder 11">
            <a:extLst>
              <a:ext uri="{FF2B5EF4-FFF2-40B4-BE49-F238E27FC236}">
                <a16:creationId xmlns:a16="http://schemas.microsoft.com/office/drawing/2014/main" id="{4BE7EC1D-B1B8-0B93-1956-3BBC28186274}"/>
              </a:ext>
            </a:extLst>
          </p:cNvPr>
          <p:cNvSpPr txBox="1"/>
          <p:nvPr/>
        </p:nvSpPr>
        <p:spPr>
          <a:xfrm>
            <a:off x="838200" y="2640122"/>
            <a:ext cx="4933949" cy="1754326"/>
          </a:xfrm>
          <a:prstGeom prst="rect">
            <a:avLst/>
          </a:prstGeom>
          <a:noFill/>
        </p:spPr>
        <p:txBody>
          <a:bodyPr wrap="square" rtlCol="0">
            <a:spAutoFit/>
          </a:bodyPr>
          <a:lstStyle/>
          <a:p>
            <a:pPr marL="285750" indent="-285750">
              <a:buFont typeface="Arial" panose="020B0604020202020204" pitchFamily="34" charset="0"/>
              <a:buChar char="•"/>
            </a:pPr>
            <a:r>
              <a:rPr lang="nb-NO" dirty="0">
                <a:effectLst/>
              </a:rPr>
              <a:t>bruk av kunstig intelligens for å identifisere </a:t>
            </a:r>
            <a:r>
              <a:rPr lang="nb-NO" dirty="0" err="1">
                <a:effectLst/>
              </a:rPr>
              <a:t>brot</a:t>
            </a:r>
            <a:r>
              <a:rPr lang="nb-NO" dirty="0">
                <a:effectLst/>
              </a:rPr>
              <a:t> på universell utforming</a:t>
            </a:r>
          </a:p>
          <a:p>
            <a:pPr marL="285750" indent="-285750">
              <a:buFont typeface="Arial" panose="020B0604020202020204" pitchFamily="34" charset="0"/>
              <a:buChar char="•"/>
            </a:pPr>
            <a:r>
              <a:rPr lang="nb-NO" dirty="0">
                <a:effectLst/>
              </a:rPr>
              <a:t>automatisert </a:t>
            </a:r>
            <a:r>
              <a:rPr lang="nb-NO" dirty="0" err="1">
                <a:effectLst/>
              </a:rPr>
              <a:t>overvaking</a:t>
            </a:r>
            <a:r>
              <a:rPr lang="nb-NO" dirty="0">
                <a:effectLst/>
              </a:rPr>
              <a:t> av </a:t>
            </a:r>
            <a:r>
              <a:rPr lang="nb-NO" dirty="0" err="1">
                <a:effectLst/>
              </a:rPr>
              <a:t>tilgjenge</a:t>
            </a:r>
            <a:r>
              <a:rPr lang="nb-NO" dirty="0">
                <a:effectLst/>
              </a:rPr>
              <a:t> på nettsider og </a:t>
            </a:r>
            <a:r>
              <a:rPr lang="nb-NO" dirty="0" err="1">
                <a:effectLst/>
              </a:rPr>
              <a:t>appar</a:t>
            </a:r>
            <a:endParaRPr lang="nb-NO" dirty="0"/>
          </a:p>
          <a:p>
            <a:pPr marL="285750" indent="-285750">
              <a:buFont typeface="Arial" panose="020B0604020202020204" pitchFamily="34" charset="0"/>
              <a:buChar char="•"/>
            </a:pPr>
            <a:r>
              <a:rPr lang="nb-NO" dirty="0" err="1">
                <a:effectLst/>
              </a:rPr>
              <a:t>auka</a:t>
            </a:r>
            <a:r>
              <a:rPr lang="nb-NO" dirty="0">
                <a:effectLst/>
              </a:rPr>
              <a:t> bruk av </a:t>
            </a:r>
            <a:r>
              <a:rPr lang="nb-NO" dirty="0" err="1">
                <a:effectLst/>
              </a:rPr>
              <a:t>datadrivne</a:t>
            </a:r>
            <a:r>
              <a:rPr lang="nb-NO" dirty="0">
                <a:effectLst/>
              </a:rPr>
              <a:t> </a:t>
            </a:r>
            <a:r>
              <a:rPr lang="nb-NO" dirty="0" err="1">
                <a:effectLst/>
              </a:rPr>
              <a:t>metodar</a:t>
            </a:r>
            <a:r>
              <a:rPr lang="nb-NO" dirty="0">
                <a:effectLst/>
              </a:rPr>
              <a:t> for effektivisering av tilsynet</a:t>
            </a:r>
            <a:endParaRPr lang="nb-NO" dirty="0"/>
          </a:p>
        </p:txBody>
      </p:sp>
      <p:pic>
        <p:nvPicPr>
          <p:cNvPr id="6" name="Bilde 5">
            <a:extLst>
              <a:ext uri="{FF2B5EF4-FFF2-40B4-BE49-F238E27FC236}">
                <a16:creationId xmlns:a16="http://schemas.microsoft.com/office/drawing/2014/main" id="{E7CEADC5-1DD9-4C35-6E6B-29D41AA07BCB}"/>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7220" y="2331890"/>
            <a:ext cx="6926580" cy="4526110"/>
          </a:xfrm>
          <a:prstGeom prst="rect">
            <a:avLst/>
          </a:prstGeom>
        </p:spPr>
      </p:pic>
      <p:sp>
        <p:nvSpPr>
          <p:cNvPr id="4" name="Plassholder for lysbildenummer 3">
            <a:extLst>
              <a:ext uri="{FF2B5EF4-FFF2-40B4-BE49-F238E27FC236}">
                <a16:creationId xmlns:a16="http://schemas.microsoft.com/office/drawing/2014/main" id="{FEF4D7CD-5DAF-B750-64C6-F750F7691B86}"/>
              </a:ext>
            </a:extLst>
          </p:cNvPr>
          <p:cNvSpPr>
            <a:spLocks noGrp="1"/>
          </p:cNvSpPr>
          <p:nvPr>
            <p:ph type="sldNum" sz="quarter" idx="12"/>
          </p:nvPr>
        </p:nvSpPr>
        <p:spPr/>
        <p:txBody>
          <a:bodyPr/>
          <a:lstStyle/>
          <a:p>
            <a:r>
              <a:rPr lang="nb-NO" dirty="0"/>
              <a:t>16</a:t>
            </a:r>
          </a:p>
        </p:txBody>
      </p:sp>
      <p:pic>
        <p:nvPicPr>
          <p:cNvPr id="9" name="Bilde 8">
            <a:extLst>
              <a:ext uri="{FF2B5EF4-FFF2-40B4-BE49-F238E27FC236}">
                <a16:creationId xmlns:a16="http://schemas.microsoft.com/office/drawing/2014/main" id="{395BCFEB-7806-F9C5-C150-C024DC5BF6F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6839" y="89567"/>
            <a:ext cx="1453922" cy="371729"/>
          </a:xfrm>
          <a:prstGeom prst="rect">
            <a:avLst/>
          </a:prstGeom>
        </p:spPr>
      </p:pic>
    </p:spTree>
    <p:extLst>
      <p:ext uri="{BB962C8B-B14F-4D97-AF65-F5344CB8AC3E}">
        <p14:creationId xmlns:p14="http://schemas.microsoft.com/office/powerpoint/2010/main" val="15438559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2B61F6F-7078-2787-1B34-1C781D0AE80C}"/>
              </a:ext>
            </a:extLst>
          </p:cNvPr>
          <p:cNvSpPr>
            <a:spLocks noGrp="1"/>
          </p:cNvSpPr>
          <p:nvPr>
            <p:ph type="title"/>
          </p:nvPr>
        </p:nvSpPr>
        <p:spPr/>
        <p:txBody>
          <a:bodyPr/>
          <a:lstStyle/>
          <a:p>
            <a:r>
              <a:rPr lang="nb-NO" dirty="0">
                <a:effectLst/>
              </a:rPr>
              <a:t>Strategi oppsummert</a:t>
            </a:r>
            <a:endParaRPr lang="nb-NO" dirty="0"/>
          </a:p>
        </p:txBody>
      </p:sp>
      <p:sp>
        <p:nvSpPr>
          <p:cNvPr id="5" name="Rektangel: avrundede hjørner 4">
            <a:extLst>
              <a:ext uri="{FF2B5EF4-FFF2-40B4-BE49-F238E27FC236}">
                <a16:creationId xmlns:a16="http://schemas.microsoft.com/office/drawing/2014/main" id="{85741ED7-F538-3861-8B65-CA07B457873C}"/>
              </a:ext>
              <a:ext uri="{C183D7F6-B498-43B3-948B-1728B52AA6E4}">
                <adec:decorative xmlns:adec="http://schemas.microsoft.com/office/drawing/2017/decorative" val="1"/>
              </a:ext>
            </a:extLst>
          </p:cNvPr>
          <p:cNvSpPr/>
          <p:nvPr/>
        </p:nvSpPr>
        <p:spPr>
          <a:xfrm>
            <a:off x="570045" y="1631291"/>
            <a:ext cx="11051909" cy="861060"/>
          </a:xfrm>
          <a:prstGeom prst="roundRect">
            <a:avLst/>
          </a:prstGeom>
          <a:solidFill>
            <a:srgbClr val="BFC0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TekstSylinder 19">
            <a:extLst>
              <a:ext uri="{FF2B5EF4-FFF2-40B4-BE49-F238E27FC236}">
                <a16:creationId xmlns:a16="http://schemas.microsoft.com/office/drawing/2014/main" id="{98C62276-6545-B5D6-DED6-86D4AB851AF8}"/>
              </a:ext>
            </a:extLst>
          </p:cNvPr>
          <p:cNvSpPr txBox="1"/>
          <p:nvPr/>
        </p:nvSpPr>
        <p:spPr>
          <a:xfrm>
            <a:off x="1117600" y="1794469"/>
            <a:ext cx="9982200" cy="553998"/>
          </a:xfrm>
          <a:prstGeom prst="rect">
            <a:avLst/>
          </a:prstGeom>
          <a:noFill/>
        </p:spPr>
        <p:txBody>
          <a:bodyPr wrap="square" rtlCol="0">
            <a:spAutoFit/>
          </a:bodyPr>
          <a:lstStyle/>
          <a:p>
            <a:pPr algn="ctr"/>
            <a:r>
              <a:rPr lang="nn-NO" sz="3000" dirty="0">
                <a:effectLst/>
              </a:rPr>
              <a:t>Eit samfunn utan digitale barrierar</a:t>
            </a:r>
            <a:endParaRPr lang="nb-NO" sz="3000" dirty="0"/>
          </a:p>
        </p:txBody>
      </p:sp>
      <p:sp>
        <p:nvSpPr>
          <p:cNvPr id="6" name="Rektangel: avrundede hjørner 5">
            <a:extLst>
              <a:ext uri="{FF2B5EF4-FFF2-40B4-BE49-F238E27FC236}">
                <a16:creationId xmlns:a16="http://schemas.microsoft.com/office/drawing/2014/main" id="{97C23A11-53D2-B34C-DB57-BE2A5FECE9C9}"/>
              </a:ext>
              <a:ext uri="{C183D7F6-B498-43B3-948B-1728B52AA6E4}">
                <adec:decorative xmlns:adec="http://schemas.microsoft.com/office/drawing/2017/decorative" val="1"/>
              </a:ext>
            </a:extLst>
          </p:cNvPr>
          <p:cNvSpPr/>
          <p:nvPr/>
        </p:nvSpPr>
        <p:spPr>
          <a:xfrm>
            <a:off x="570045" y="2590117"/>
            <a:ext cx="2663693" cy="3775758"/>
          </a:xfrm>
          <a:prstGeom prst="roundRect">
            <a:avLst/>
          </a:prstGeom>
          <a:solidFill>
            <a:srgbClr val="E1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2" name="TekstSylinder 11">
            <a:extLst>
              <a:ext uri="{FF2B5EF4-FFF2-40B4-BE49-F238E27FC236}">
                <a16:creationId xmlns:a16="http://schemas.microsoft.com/office/drawing/2014/main" id="{E89D548A-D8AE-E1E1-5364-F7F982221346}"/>
              </a:ext>
            </a:extLst>
          </p:cNvPr>
          <p:cNvSpPr txBox="1"/>
          <p:nvPr/>
        </p:nvSpPr>
        <p:spPr>
          <a:xfrm>
            <a:off x="727144" y="2828210"/>
            <a:ext cx="2460556" cy="584775"/>
          </a:xfrm>
          <a:prstGeom prst="rect">
            <a:avLst/>
          </a:prstGeom>
          <a:noFill/>
        </p:spPr>
        <p:txBody>
          <a:bodyPr wrap="square" rtlCol="0">
            <a:spAutoFit/>
          </a:bodyPr>
          <a:lstStyle/>
          <a:p>
            <a:r>
              <a:rPr lang="nn-NO" sz="1600" dirty="0">
                <a:effectLst/>
              </a:rPr>
              <a:t>Vi fremmar auka etterleving av regelverk</a:t>
            </a:r>
            <a:endParaRPr lang="nb-NO" sz="1600" dirty="0"/>
          </a:p>
        </p:txBody>
      </p:sp>
      <p:sp>
        <p:nvSpPr>
          <p:cNvPr id="16" name="TekstSylinder 15">
            <a:extLst>
              <a:ext uri="{FF2B5EF4-FFF2-40B4-BE49-F238E27FC236}">
                <a16:creationId xmlns:a16="http://schemas.microsoft.com/office/drawing/2014/main" id="{973166BE-33DF-02DB-291B-8F91C3E23709}"/>
              </a:ext>
            </a:extLst>
          </p:cNvPr>
          <p:cNvSpPr txBox="1"/>
          <p:nvPr/>
        </p:nvSpPr>
        <p:spPr>
          <a:xfrm>
            <a:off x="727144" y="3613960"/>
            <a:ext cx="2358103" cy="1615827"/>
          </a:xfrm>
          <a:prstGeom prst="rect">
            <a:avLst/>
          </a:prstGeom>
          <a:noFill/>
        </p:spPr>
        <p:txBody>
          <a:bodyPr wrap="square" rtlCol="0">
            <a:spAutoFit/>
          </a:bodyPr>
          <a:lstStyle/>
          <a:p>
            <a:pPr marL="171450" indent="-171450">
              <a:buFont typeface="Arial" panose="020B0604020202020204" pitchFamily="34" charset="0"/>
              <a:buChar char="•"/>
            </a:pPr>
            <a:r>
              <a:rPr lang="nn-NO" sz="1100" dirty="0">
                <a:effectLst/>
              </a:rPr>
              <a:t>Auke tal kontrollar med digitale løysingar i offentleg og privat sektor.</a:t>
            </a:r>
          </a:p>
          <a:p>
            <a:pPr marL="171450" indent="-171450">
              <a:buFont typeface="Arial" panose="020B0604020202020204" pitchFamily="34" charset="0"/>
              <a:buChar char="•"/>
            </a:pPr>
            <a:r>
              <a:rPr lang="nn-NO" sz="1100" dirty="0">
                <a:effectLst/>
              </a:rPr>
              <a:t>Bruke sjølvdeklarering som eit verktøy for å auke etterleving av regelverk.</a:t>
            </a:r>
          </a:p>
          <a:p>
            <a:pPr marL="171450" indent="-171450">
              <a:buFont typeface="Arial" panose="020B0604020202020204" pitchFamily="34" charset="0"/>
              <a:buChar char="•"/>
            </a:pPr>
            <a:r>
              <a:rPr lang="nn-NO" sz="1100" dirty="0">
                <a:effectLst/>
              </a:rPr>
              <a:t>Gi målretta informasjon og rettleiing til verksemder og innbyggjarar. </a:t>
            </a:r>
            <a:endParaRPr lang="nb-NO" sz="1100" dirty="0"/>
          </a:p>
        </p:txBody>
      </p:sp>
      <p:sp>
        <p:nvSpPr>
          <p:cNvPr id="9" name="Rektangel: avrundede hjørner 8">
            <a:extLst>
              <a:ext uri="{FF2B5EF4-FFF2-40B4-BE49-F238E27FC236}">
                <a16:creationId xmlns:a16="http://schemas.microsoft.com/office/drawing/2014/main" id="{59AA3E90-A90D-7C8D-6D29-FDC0476C9520}"/>
              </a:ext>
              <a:ext uri="{C183D7F6-B498-43B3-948B-1728B52AA6E4}">
                <adec:decorative xmlns:adec="http://schemas.microsoft.com/office/drawing/2017/decorative" val="1"/>
              </a:ext>
            </a:extLst>
          </p:cNvPr>
          <p:cNvSpPr/>
          <p:nvPr/>
        </p:nvSpPr>
        <p:spPr>
          <a:xfrm>
            <a:off x="3369835" y="2572642"/>
            <a:ext cx="2663693" cy="3775758"/>
          </a:xfrm>
          <a:prstGeom prst="roundRect">
            <a:avLst/>
          </a:prstGeom>
          <a:solidFill>
            <a:srgbClr val="D9E7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3" name="TekstSylinder 12">
            <a:extLst>
              <a:ext uri="{FF2B5EF4-FFF2-40B4-BE49-F238E27FC236}">
                <a16:creationId xmlns:a16="http://schemas.microsoft.com/office/drawing/2014/main" id="{2AC8D938-E808-B581-F28C-2B4A94DEE5D2}"/>
              </a:ext>
            </a:extLst>
          </p:cNvPr>
          <p:cNvSpPr txBox="1"/>
          <p:nvPr/>
        </p:nvSpPr>
        <p:spPr>
          <a:xfrm>
            <a:off x="3526930" y="2705100"/>
            <a:ext cx="2474445" cy="830997"/>
          </a:xfrm>
          <a:prstGeom prst="rect">
            <a:avLst/>
          </a:prstGeom>
          <a:noFill/>
        </p:spPr>
        <p:txBody>
          <a:bodyPr wrap="square" rtlCol="0">
            <a:spAutoFit/>
          </a:bodyPr>
          <a:lstStyle/>
          <a:p>
            <a:r>
              <a:rPr lang="nn-NO" sz="1600" dirty="0">
                <a:effectLst/>
              </a:rPr>
              <a:t>Vi skal vere Noregs leiande fagorgan innan digital inkludering </a:t>
            </a:r>
            <a:endParaRPr lang="nb-NO" sz="1600" dirty="0"/>
          </a:p>
        </p:txBody>
      </p:sp>
      <p:sp>
        <p:nvSpPr>
          <p:cNvPr id="17" name="TekstSylinder 16">
            <a:extLst>
              <a:ext uri="{FF2B5EF4-FFF2-40B4-BE49-F238E27FC236}">
                <a16:creationId xmlns:a16="http://schemas.microsoft.com/office/drawing/2014/main" id="{662190BD-17C4-39B4-9DB1-9B0B3856D280}"/>
              </a:ext>
            </a:extLst>
          </p:cNvPr>
          <p:cNvSpPr txBox="1"/>
          <p:nvPr/>
        </p:nvSpPr>
        <p:spPr>
          <a:xfrm>
            <a:off x="3526930" y="3613960"/>
            <a:ext cx="2346955" cy="1615827"/>
          </a:xfrm>
          <a:prstGeom prst="rect">
            <a:avLst/>
          </a:prstGeom>
          <a:noFill/>
        </p:spPr>
        <p:txBody>
          <a:bodyPr wrap="square" rtlCol="0">
            <a:spAutoFit/>
          </a:bodyPr>
          <a:lstStyle/>
          <a:p>
            <a:pPr marL="171450" indent="-171450">
              <a:buFont typeface="Arial" panose="020B0604020202020204" pitchFamily="34" charset="0"/>
              <a:buChar char="•"/>
            </a:pPr>
            <a:r>
              <a:rPr lang="nb-NO" sz="1100" dirty="0">
                <a:effectLst/>
              </a:rPr>
              <a:t>Bygge og dele kunnskap om </a:t>
            </a:r>
            <a:r>
              <a:rPr lang="nb-NO" sz="1100" dirty="0" err="1">
                <a:effectLst/>
              </a:rPr>
              <a:t>barrierar</a:t>
            </a:r>
            <a:r>
              <a:rPr lang="nb-NO" sz="1100" dirty="0">
                <a:effectLst/>
              </a:rPr>
              <a:t> for digital inkludering.</a:t>
            </a:r>
          </a:p>
          <a:p>
            <a:pPr marL="171450" indent="-171450">
              <a:buFont typeface="Arial" panose="020B0604020202020204" pitchFamily="34" charset="0"/>
              <a:buChar char="•"/>
            </a:pPr>
            <a:r>
              <a:rPr lang="nb-NO" sz="1100" dirty="0">
                <a:effectLst/>
              </a:rPr>
              <a:t>Bidra til utvikling av regelverk og </a:t>
            </a:r>
            <a:r>
              <a:rPr lang="nb-NO" sz="1100" dirty="0" err="1">
                <a:effectLst/>
              </a:rPr>
              <a:t>standardar</a:t>
            </a:r>
            <a:r>
              <a:rPr lang="nb-NO" sz="1100" dirty="0">
                <a:effectLst/>
              </a:rPr>
              <a:t> for digital inkludering.</a:t>
            </a:r>
          </a:p>
          <a:p>
            <a:pPr marL="171450" indent="-171450">
              <a:buFont typeface="Arial" panose="020B0604020202020204" pitchFamily="34" charset="0"/>
              <a:buChar char="•"/>
            </a:pPr>
            <a:r>
              <a:rPr lang="nb-NO" sz="1100" dirty="0">
                <a:effectLst/>
              </a:rPr>
              <a:t>Styrke samarbeid med nasjonale og internasjonale </a:t>
            </a:r>
            <a:r>
              <a:rPr lang="nb-NO" sz="1100" dirty="0" err="1">
                <a:effectLst/>
              </a:rPr>
              <a:t>aktørar</a:t>
            </a:r>
            <a:r>
              <a:rPr lang="nb-NO" sz="1100" dirty="0">
                <a:effectLst/>
              </a:rPr>
              <a:t>.</a:t>
            </a:r>
          </a:p>
          <a:p>
            <a:pPr marL="171450" indent="-171450">
              <a:buFont typeface="Arial" panose="020B0604020202020204" pitchFamily="34" charset="0"/>
              <a:buChar char="•"/>
            </a:pPr>
            <a:r>
              <a:rPr lang="nb-NO" sz="1100" dirty="0" err="1">
                <a:effectLst/>
              </a:rPr>
              <a:t>Motverke</a:t>
            </a:r>
            <a:r>
              <a:rPr lang="nb-NO" sz="1100" dirty="0">
                <a:effectLst/>
              </a:rPr>
              <a:t> </a:t>
            </a:r>
            <a:r>
              <a:rPr lang="nb-NO" sz="1100" dirty="0" err="1">
                <a:effectLst/>
              </a:rPr>
              <a:t>diskriminerande</a:t>
            </a:r>
            <a:r>
              <a:rPr lang="nb-NO" sz="1100" dirty="0">
                <a:effectLst/>
              </a:rPr>
              <a:t> bruk av ny teknologi og kunstig intelligens.</a:t>
            </a:r>
            <a:endParaRPr lang="nb-NO" sz="1100" dirty="0"/>
          </a:p>
        </p:txBody>
      </p:sp>
      <p:sp>
        <p:nvSpPr>
          <p:cNvPr id="10" name="Rektangel: avrundede hjørner 9">
            <a:extLst>
              <a:ext uri="{FF2B5EF4-FFF2-40B4-BE49-F238E27FC236}">
                <a16:creationId xmlns:a16="http://schemas.microsoft.com/office/drawing/2014/main" id="{47096F26-D76D-9E05-A7AE-46D0847BAFC7}"/>
              </a:ext>
              <a:ext uri="{C183D7F6-B498-43B3-948B-1728B52AA6E4}">
                <adec:decorative xmlns:adec="http://schemas.microsoft.com/office/drawing/2017/decorative" val="1"/>
              </a:ext>
            </a:extLst>
          </p:cNvPr>
          <p:cNvSpPr/>
          <p:nvPr/>
        </p:nvSpPr>
        <p:spPr>
          <a:xfrm>
            <a:off x="6158473" y="2590117"/>
            <a:ext cx="2663693" cy="3775758"/>
          </a:xfrm>
          <a:prstGeom prst="roundRect">
            <a:avLst/>
          </a:prstGeom>
          <a:solidFill>
            <a:srgbClr val="F8E7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4" name="TekstSylinder 13">
            <a:extLst>
              <a:ext uri="{FF2B5EF4-FFF2-40B4-BE49-F238E27FC236}">
                <a16:creationId xmlns:a16="http://schemas.microsoft.com/office/drawing/2014/main" id="{161A0965-E41A-24A6-80C0-B42A7FF1C71D}"/>
              </a:ext>
            </a:extLst>
          </p:cNvPr>
          <p:cNvSpPr txBox="1"/>
          <p:nvPr/>
        </p:nvSpPr>
        <p:spPr>
          <a:xfrm>
            <a:off x="6324933" y="2705100"/>
            <a:ext cx="2476230" cy="830997"/>
          </a:xfrm>
          <a:prstGeom prst="rect">
            <a:avLst/>
          </a:prstGeom>
          <a:noFill/>
        </p:spPr>
        <p:txBody>
          <a:bodyPr wrap="square" rtlCol="0">
            <a:spAutoFit/>
          </a:bodyPr>
          <a:lstStyle/>
          <a:p>
            <a:r>
              <a:rPr lang="nn-NO" sz="1600" dirty="0">
                <a:effectLst/>
              </a:rPr>
              <a:t>Vi bidrar til at digital inkludering aukar verdiskaping</a:t>
            </a:r>
            <a:endParaRPr lang="nb-NO" sz="1600" dirty="0"/>
          </a:p>
        </p:txBody>
      </p:sp>
      <p:sp>
        <p:nvSpPr>
          <p:cNvPr id="18" name="TekstSylinder 17">
            <a:extLst>
              <a:ext uri="{FF2B5EF4-FFF2-40B4-BE49-F238E27FC236}">
                <a16:creationId xmlns:a16="http://schemas.microsoft.com/office/drawing/2014/main" id="{BBBCA37A-7FD1-7D43-C773-5A81541DD8B9}"/>
              </a:ext>
            </a:extLst>
          </p:cNvPr>
          <p:cNvSpPr txBox="1"/>
          <p:nvPr/>
        </p:nvSpPr>
        <p:spPr>
          <a:xfrm>
            <a:off x="6324932" y="3613960"/>
            <a:ext cx="2348739" cy="2462213"/>
          </a:xfrm>
          <a:prstGeom prst="rect">
            <a:avLst/>
          </a:prstGeom>
          <a:noFill/>
        </p:spPr>
        <p:txBody>
          <a:bodyPr wrap="square" rtlCol="0">
            <a:spAutoFit/>
          </a:bodyPr>
          <a:lstStyle/>
          <a:p>
            <a:pPr marL="171450" indent="-171450">
              <a:buFont typeface="Arial" panose="020B0604020202020204" pitchFamily="34" charset="0"/>
              <a:buChar char="•"/>
            </a:pPr>
            <a:r>
              <a:rPr lang="nn-NO" sz="1100" dirty="0">
                <a:effectLst/>
              </a:rPr>
              <a:t>Vere pådrivar for teknologisk utvikling og innovasjon innan digital inkludering.</a:t>
            </a:r>
          </a:p>
          <a:p>
            <a:pPr marL="171450" indent="-171450">
              <a:buFont typeface="Arial" panose="020B0604020202020204" pitchFamily="34" charset="0"/>
              <a:buChar char="•"/>
            </a:pPr>
            <a:r>
              <a:rPr lang="nn-NO" sz="1100" dirty="0">
                <a:effectLst/>
              </a:rPr>
              <a:t>Gi verksemder kunnskap til å bruke innkjøp som eit verkemiddel for digital inkludering.</a:t>
            </a:r>
          </a:p>
          <a:p>
            <a:pPr marL="171450" indent="-171450">
              <a:buFont typeface="Arial" panose="020B0604020202020204" pitchFamily="34" charset="0"/>
              <a:buChar char="•"/>
            </a:pPr>
            <a:r>
              <a:rPr lang="nn-NO" sz="1100" dirty="0">
                <a:effectLst/>
              </a:rPr>
              <a:t>Etablere ein </a:t>
            </a:r>
            <a:r>
              <a:rPr lang="nn-NO" sz="1100" dirty="0" err="1">
                <a:effectLst/>
              </a:rPr>
              <a:t>regulatorisk</a:t>
            </a:r>
            <a:r>
              <a:rPr lang="nn-NO" sz="1100" dirty="0">
                <a:effectLst/>
              </a:rPr>
              <a:t> sandkasse som gjer det mogleg for verksemder å teste innovative løysingar for digital inkludering.</a:t>
            </a:r>
          </a:p>
          <a:p>
            <a:pPr marL="171450" indent="-171450">
              <a:buFont typeface="Arial" panose="020B0604020202020204" pitchFamily="34" charset="0"/>
              <a:buChar char="•"/>
            </a:pPr>
            <a:r>
              <a:rPr lang="nn-NO" sz="1100" dirty="0">
                <a:effectLst/>
              </a:rPr>
              <a:t>Gi verksemder verktøy og informasjon til å gjennomføre test av eigne løysingar. </a:t>
            </a:r>
            <a:endParaRPr lang="nb-NO" sz="1100" dirty="0"/>
          </a:p>
        </p:txBody>
      </p:sp>
      <p:sp>
        <p:nvSpPr>
          <p:cNvPr id="11" name="Rektangel: avrundede hjørner 10">
            <a:extLst>
              <a:ext uri="{FF2B5EF4-FFF2-40B4-BE49-F238E27FC236}">
                <a16:creationId xmlns:a16="http://schemas.microsoft.com/office/drawing/2014/main" id="{E8648737-83CB-83F0-CD5D-BDBB5CD8C592}"/>
              </a:ext>
              <a:ext uri="{C183D7F6-B498-43B3-948B-1728B52AA6E4}">
                <adec:decorative xmlns:adec="http://schemas.microsoft.com/office/drawing/2017/decorative" val="1"/>
              </a:ext>
            </a:extLst>
          </p:cNvPr>
          <p:cNvSpPr/>
          <p:nvPr/>
        </p:nvSpPr>
        <p:spPr>
          <a:xfrm>
            <a:off x="8958260" y="2590117"/>
            <a:ext cx="2663693" cy="3775758"/>
          </a:xfrm>
          <a:prstGeom prst="roundRect">
            <a:avLst/>
          </a:prstGeom>
          <a:solidFill>
            <a:srgbClr val="FED7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5" name="TekstSylinder 14">
            <a:extLst>
              <a:ext uri="{FF2B5EF4-FFF2-40B4-BE49-F238E27FC236}">
                <a16:creationId xmlns:a16="http://schemas.microsoft.com/office/drawing/2014/main" id="{E07BF29E-2477-2011-A5B3-D52479002FAE}"/>
              </a:ext>
            </a:extLst>
          </p:cNvPr>
          <p:cNvSpPr txBox="1"/>
          <p:nvPr/>
        </p:nvSpPr>
        <p:spPr>
          <a:xfrm>
            <a:off x="9115355" y="2828210"/>
            <a:ext cx="2349500" cy="584775"/>
          </a:xfrm>
          <a:prstGeom prst="rect">
            <a:avLst/>
          </a:prstGeom>
          <a:noFill/>
        </p:spPr>
        <p:txBody>
          <a:bodyPr wrap="square" rtlCol="0">
            <a:spAutoFit/>
          </a:bodyPr>
          <a:lstStyle/>
          <a:p>
            <a:r>
              <a:rPr lang="nb-NO" sz="1600" dirty="0">
                <a:effectLst/>
              </a:rPr>
              <a:t>Vi arbeider innsiktsdrive og effektivt</a:t>
            </a:r>
            <a:endParaRPr lang="nb-NO" sz="1600" dirty="0"/>
          </a:p>
        </p:txBody>
      </p:sp>
      <p:sp>
        <p:nvSpPr>
          <p:cNvPr id="19" name="TekstSylinder 18">
            <a:extLst>
              <a:ext uri="{FF2B5EF4-FFF2-40B4-BE49-F238E27FC236}">
                <a16:creationId xmlns:a16="http://schemas.microsoft.com/office/drawing/2014/main" id="{9CFC0272-EF27-FB11-70CC-2ADF46271EE0}"/>
              </a:ext>
            </a:extLst>
          </p:cNvPr>
          <p:cNvSpPr txBox="1"/>
          <p:nvPr/>
        </p:nvSpPr>
        <p:spPr>
          <a:xfrm>
            <a:off x="9115355" y="3613960"/>
            <a:ext cx="2349500" cy="1277273"/>
          </a:xfrm>
          <a:prstGeom prst="rect">
            <a:avLst/>
          </a:prstGeom>
          <a:noFill/>
        </p:spPr>
        <p:txBody>
          <a:bodyPr wrap="square" rtlCol="0">
            <a:spAutoFit/>
          </a:bodyPr>
          <a:lstStyle/>
          <a:p>
            <a:pPr marL="171450" indent="-171450">
              <a:buFont typeface="Arial" panose="020B0604020202020204" pitchFamily="34" charset="0"/>
              <a:buChar char="•"/>
            </a:pPr>
            <a:r>
              <a:rPr lang="nb-NO" sz="1100" dirty="0">
                <a:effectLst/>
              </a:rPr>
              <a:t>Bruk av kunstig intelligens for å identifisere </a:t>
            </a:r>
            <a:r>
              <a:rPr lang="nb-NO" sz="1100" dirty="0" err="1">
                <a:effectLst/>
              </a:rPr>
              <a:t>brot</a:t>
            </a:r>
            <a:r>
              <a:rPr lang="nb-NO" sz="1100" dirty="0">
                <a:effectLst/>
              </a:rPr>
              <a:t> på universell utforming.</a:t>
            </a:r>
          </a:p>
          <a:p>
            <a:pPr marL="171450" indent="-171450">
              <a:buFont typeface="Arial" panose="020B0604020202020204" pitchFamily="34" charset="0"/>
              <a:buChar char="•"/>
            </a:pPr>
            <a:r>
              <a:rPr lang="nb-NO" sz="1100" dirty="0">
                <a:effectLst/>
              </a:rPr>
              <a:t>Automatisert </a:t>
            </a:r>
            <a:r>
              <a:rPr lang="nb-NO" sz="1100" dirty="0" err="1">
                <a:effectLst/>
              </a:rPr>
              <a:t>overvaking</a:t>
            </a:r>
            <a:r>
              <a:rPr lang="nb-NO" sz="1100" dirty="0">
                <a:effectLst/>
              </a:rPr>
              <a:t> av </a:t>
            </a:r>
            <a:r>
              <a:rPr lang="nb-NO" sz="1100" dirty="0" err="1">
                <a:effectLst/>
              </a:rPr>
              <a:t>tilgjenge</a:t>
            </a:r>
            <a:r>
              <a:rPr lang="nb-NO" sz="1100" dirty="0">
                <a:effectLst/>
              </a:rPr>
              <a:t> på nettsider og </a:t>
            </a:r>
            <a:r>
              <a:rPr lang="nb-NO" sz="1100" dirty="0" err="1">
                <a:effectLst/>
              </a:rPr>
              <a:t>appar</a:t>
            </a:r>
            <a:r>
              <a:rPr lang="nb-NO" sz="1100" dirty="0">
                <a:effectLst/>
              </a:rPr>
              <a:t>.</a:t>
            </a:r>
          </a:p>
          <a:p>
            <a:pPr marL="171450" indent="-171450">
              <a:buFont typeface="Arial" panose="020B0604020202020204" pitchFamily="34" charset="0"/>
              <a:buChar char="•"/>
            </a:pPr>
            <a:r>
              <a:rPr lang="nb-NO" sz="1100" dirty="0" err="1">
                <a:effectLst/>
              </a:rPr>
              <a:t>Auka</a:t>
            </a:r>
            <a:r>
              <a:rPr lang="nb-NO" sz="1100" dirty="0">
                <a:effectLst/>
              </a:rPr>
              <a:t> bruk av </a:t>
            </a:r>
            <a:r>
              <a:rPr lang="nb-NO" sz="1100" dirty="0" err="1">
                <a:effectLst/>
              </a:rPr>
              <a:t>datadrivne</a:t>
            </a:r>
            <a:r>
              <a:rPr lang="nb-NO" sz="1100" dirty="0">
                <a:effectLst/>
              </a:rPr>
              <a:t> </a:t>
            </a:r>
            <a:r>
              <a:rPr lang="nb-NO" sz="1100" dirty="0" err="1">
                <a:effectLst/>
              </a:rPr>
              <a:t>metodar</a:t>
            </a:r>
            <a:r>
              <a:rPr lang="nb-NO" sz="1100" dirty="0">
                <a:effectLst/>
              </a:rPr>
              <a:t> for effektivisering av tilsynet.</a:t>
            </a:r>
            <a:endParaRPr lang="nb-NO" sz="1100" dirty="0"/>
          </a:p>
        </p:txBody>
      </p:sp>
      <p:sp>
        <p:nvSpPr>
          <p:cNvPr id="4" name="Plassholder for lysbildenummer 3">
            <a:extLst>
              <a:ext uri="{FF2B5EF4-FFF2-40B4-BE49-F238E27FC236}">
                <a16:creationId xmlns:a16="http://schemas.microsoft.com/office/drawing/2014/main" id="{211BD7FB-F2DD-6764-1FCA-8A39AE011E84}"/>
              </a:ext>
            </a:extLst>
          </p:cNvPr>
          <p:cNvSpPr>
            <a:spLocks noGrp="1"/>
          </p:cNvSpPr>
          <p:nvPr>
            <p:ph type="sldNum" sz="quarter" idx="12"/>
          </p:nvPr>
        </p:nvSpPr>
        <p:spPr/>
        <p:txBody>
          <a:bodyPr/>
          <a:lstStyle/>
          <a:p>
            <a:r>
              <a:rPr lang="nb-NO" dirty="0"/>
              <a:t>17</a:t>
            </a:r>
          </a:p>
        </p:txBody>
      </p:sp>
      <p:pic>
        <p:nvPicPr>
          <p:cNvPr id="21" name="Bilde 20">
            <a:extLst>
              <a:ext uri="{FF2B5EF4-FFF2-40B4-BE49-F238E27FC236}">
                <a16:creationId xmlns:a16="http://schemas.microsoft.com/office/drawing/2014/main" id="{E6B086CE-36A6-8C84-09BC-92EABEDC22F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6839" y="89567"/>
            <a:ext cx="1453922" cy="371729"/>
          </a:xfrm>
          <a:prstGeom prst="rect">
            <a:avLst/>
          </a:prstGeom>
        </p:spPr>
      </p:pic>
    </p:spTree>
    <p:extLst>
      <p:ext uri="{BB962C8B-B14F-4D97-AF65-F5344CB8AC3E}">
        <p14:creationId xmlns:p14="http://schemas.microsoft.com/office/powerpoint/2010/main" val="7998322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6DEB57ED-5D26-5D28-CFFB-8996CAC358C9}"/>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tel 1">
            <a:extLst>
              <a:ext uri="{FF2B5EF4-FFF2-40B4-BE49-F238E27FC236}">
                <a16:creationId xmlns:a16="http://schemas.microsoft.com/office/drawing/2014/main" id="{D2BB5336-A78E-2CBC-11AE-839E691CF8A0}"/>
              </a:ext>
            </a:extLst>
          </p:cNvPr>
          <p:cNvSpPr>
            <a:spLocks noGrp="1"/>
          </p:cNvSpPr>
          <p:nvPr>
            <p:ph type="title"/>
          </p:nvPr>
        </p:nvSpPr>
        <p:spPr/>
        <p:txBody>
          <a:bodyPr/>
          <a:lstStyle/>
          <a:p>
            <a:r>
              <a:rPr lang="nb-NO" dirty="0">
                <a:effectLst/>
              </a:rPr>
              <a:t>Tilsynet for universell utforming av ikt</a:t>
            </a:r>
            <a:endParaRPr lang="nb-NO" dirty="0"/>
          </a:p>
        </p:txBody>
      </p:sp>
      <p:sp>
        <p:nvSpPr>
          <p:cNvPr id="3" name="Plassholder for innhold 2">
            <a:extLst>
              <a:ext uri="{FF2B5EF4-FFF2-40B4-BE49-F238E27FC236}">
                <a16:creationId xmlns:a16="http://schemas.microsoft.com/office/drawing/2014/main" id="{8B52E260-29B7-D999-A3E1-5734189B3272}"/>
              </a:ext>
            </a:extLst>
          </p:cNvPr>
          <p:cNvSpPr>
            <a:spLocks noGrp="1"/>
          </p:cNvSpPr>
          <p:nvPr>
            <p:ph idx="1"/>
          </p:nvPr>
        </p:nvSpPr>
        <p:spPr>
          <a:xfrm>
            <a:off x="838200" y="1690688"/>
            <a:ext cx="8031480" cy="1854835"/>
          </a:xfrm>
        </p:spPr>
        <p:txBody>
          <a:bodyPr>
            <a:normAutofit/>
          </a:bodyPr>
          <a:lstStyle/>
          <a:p>
            <a:pPr marL="0" indent="0">
              <a:buNone/>
            </a:pPr>
            <a:r>
              <a:rPr lang="nb-NO" sz="2200" dirty="0">
                <a:effectLst/>
              </a:rPr>
              <a:t>Digdir er </a:t>
            </a:r>
            <a:r>
              <a:rPr lang="nb-NO" sz="2200" dirty="0" err="1">
                <a:effectLst/>
              </a:rPr>
              <a:t>tilsynsmyndigheit</a:t>
            </a:r>
            <a:r>
              <a:rPr lang="nb-NO" sz="2200" dirty="0">
                <a:effectLst/>
              </a:rPr>
              <a:t> gjennom ansvaret for Tilsynet for universell utforming av ikt (Uu-tilsynet). Tilsynet </a:t>
            </a:r>
            <a:r>
              <a:rPr lang="nb-NO" sz="2200" dirty="0" err="1">
                <a:effectLst/>
              </a:rPr>
              <a:t>rettar</a:t>
            </a:r>
            <a:r>
              <a:rPr lang="nb-NO" sz="2200" dirty="0">
                <a:effectLst/>
              </a:rPr>
              <a:t> seg mot </a:t>
            </a:r>
            <a:r>
              <a:rPr lang="nb-NO" sz="2200" dirty="0" err="1">
                <a:effectLst/>
              </a:rPr>
              <a:t>offentleg</a:t>
            </a:r>
            <a:r>
              <a:rPr lang="nb-NO" sz="2200" dirty="0">
                <a:effectLst/>
              </a:rPr>
              <a:t>, privat og frivillig sektor, med mål om å </a:t>
            </a:r>
            <a:r>
              <a:rPr lang="nb-NO" sz="2200" dirty="0" err="1">
                <a:effectLst/>
              </a:rPr>
              <a:t>fremje</a:t>
            </a:r>
            <a:r>
              <a:rPr lang="nb-NO" sz="2200" dirty="0">
                <a:effectLst/>
              </a:rPr>
              <a:t> likeverdig samfunnsdeltaking og hindre digitale </a:t>
            </a:r>
            <a:r>
              <a:rPr lang="nb-NO" sz="2200" dirty="0" err="1">
                <a:effectLst/>
              </a:rPr>
              <a:t>barrierar</a:t>
            </a:r>
            <a:r>
              <a:rPr lang="nb-NO" sz="2200" dirty="0">
                <a:effectLst/>
              </a:rPr>
              <a:t> og diskriminering.</a:t>
            </a:r>
            <a:endParaRPr lang="nb-NO" sz="2200" dirty="0"/>
          </a:p>
        </p:txBody>
      </p:sp>
      <p:sp>
        <p:nvSpPr>
          <p:cNvPr id="6" name="TekstSylinder 5">
            <a:extLst>
              <a:ext uri="{FF2B5EF4-FFF2-40B4-BE49-F238E27FC236}">
                <a16:creationId xmlns:a16="http://schemas.microsoft.com/office/drawing/2014/main" id="{0E19999C-E579-C4AA-781D-B97BCC5E156A}"/>
              </a:ext>
            </a:extLst>
          </p:cNvPr>
          <p:cNvSpPr txBox="1"/>
          <p:nvPr/>
        </p:nvSpPr>
        <p:spPr>
          <a:xfrm>
            <a:off x="838200" y="3429000"/>
            <a:ext cx="8031480" cy="2308324"/>
          </a:xfrm>
          <a:prstGeom prst="rect">
            <a:avLst/>
          </a:prstGeom>
          <a:noFill/>
        </p:spPr>
        <p:txBody>
          <a:bodyPr wrap="square" rtlCol="0">
            <a:spAutoFit/>
          </a:bodyPr>
          <a:lstStyle/>
          <a:p>
            <a:r>
              <a:rPr lang="nb-NO" dirty="0">
                <a:effectLst/>
              </a:rPr>
              <a:t>Uu-tilsynet skal sikre at krava i Forskrift om universell utforming av informasjons- og kommunikasjons-teknologiske (IKT)-</a:t>
            </a:r>
            <a:r>
              <a:rPr lang="nb-NO" dirty="0" err="1">
                <a:effectLst/>
              </a:rPr>
              <a:t>løysingar</a:t>
            </a:r>
            <a:r>
              <a:rPr lang="nb-NO" dirty="0">
                <a:effectLst/>
              </a:rPr>
              <a:t> blir etterlevd. </a:t>
            </a:r>
            <a:r>
              <a:rPr lang="nb-NO" dirty="0" err="1">
                <a:effectLst/>
              </a:rPr>
              <a:t>Tilsynsverksemda</a:t>
            </a:r>
            <a:r>
              <a:rPr lang="nb-NO" dirty="0">
                <a:effectLst/>
              </a:rPr>
              <a:t> blir utøvd uavhengig av andre </a:t>
            </a:r>
            <a:r>
              <a:rPr lang="nb-NO" dirty="0" err="1">
                <a:effectLst/>
              </a:rPr>
              <a:t>oppgåver</a:t>
            </a:r>
            <a:r>
              <a:rPr lang="nb-NO" dirty="0">
                <a:effectLst/>
              </a:rPr>
              <a:t> i direktoratet.</a:t>
            </a:r>
            <a:br>
              <a:rPr lang="nb-NO" dirty="0">
                <a:effectLst/>
              </a:rPr>
            </a:br>
            <a:r>
              <a:rPr lang="nb-NO" dirty="0">
                <a:effectLst/>
              </a:rPr>
              <a:t>Tilsyn </a:t>
            </a:r>
            <a:r>
              <a:rPr lang="nb-NO" dirty="0" err="1">
                <a:effectLst/>
              </a:rPr>
              <a:t>omfattar</a:t>
            </a:r>
            <a:r>
              <a:rPr lang="nb-NO" dirty="0">
                <a:effectLst/>
              </a:rPr>
              <a:t> all </a:t>
            </a:r>
            <a:r>
              <a:rPr lang="nb-NO" dirty="0" err="1">
                <a:effectLst/>
              </a:rPr>
              <a:t>verksemd</a:t>
            </a:r>
            <a:r>
              <a:rPr lang="nb-NO" dirty="0">
                <a:effectLst/>
              </a:rPr>
              <a:t> og bruk av </a:t>
            </a:r>
            <a:r>
              <a:rPr lang="nb-NO" dirty="0" err="1">
                <a:effectLst/>
              </a:rPr>
              <a:t>verkemiddel</a:t>
            </a:r>
            <a:r>
              <a:rPr lang="nb-NO" dirty="0">
                <a:effectLst/>
              </a:rPr>
              <a:t> som følgjer opp lovverket sine </a:t>
            </a:r>
            <a:r>
              <a:rPr lang="nb-NO" dirty="0" err="1">
                <a:effectLst/>
              </a:rPr>
              <a:t>intensjonar</a:t>
            </a:r>
            <a:r>
              <a:rPr lang="nb-NO" dirty="0">
                <a:effectLst/>
              </a:rPr>
              <a:t>. Kjernen i rolla er å kontrollere at </a:t>
            </a:r>
            <a:r>
              <a:rPr lang="nb-NO" dirty="0" err="1">
                <a:effectLst/>
              </a:rPr>
              <a:t>verksemder</a:t>
            </a:r>
            <a:r>
              <a:rPr lang="nb-NO" dirty="0">
                <a:effectLst/>
              </a:rPr>
              <a:t> etterlever regelverket, og å reagere ved </a:t>
            </a:r>
            <a:r>
              <a:rPr lang="nb-NO" dirty="0" err="1">
                <a:effectLst/>
              </a:rPr>
              <a:t>brot</a:t>
            </a:r>
            <a:r>
              <a:rPr lang="nb-NO" dirty="0">
                <a:effectLst/>
              </a:rPr>
              <a:t> eller avvik. I tillegg </a:t>
            </a:r>
            <a:r>
              <a:rPr lang="nb-NO" dirty="0" err="1">
                <a:effectLst/>
              </a:rPr>
              <a:t>inneber</a:t>
            </a:r>
            <a:r>
              <a:rPr lang="nb-NO" dirty="0">
                <a:effectLst/>
              </a:rPr>
              <a:t> tilsynsarbeidet generell rettleiing, informasjon, og områdeovervaking – som </a:t>
            </a:r>
            <a:r>
              <a:rPr lang="nb-NO" dirty="0" err="1">
                <a:effectLst/>
              </a:rPr>
              <a:t>kartleggingar</a:t>
            </a:r>
            <a:r>
              <a:rPr lang="nb-NO" dirty="0">
                <a:effectLst/>
              </a:rPr>
              <a:t> og </a:t>
            </a:r>
            <a:r>
              <a:rPr lang="nb-NO" dirty="0" err="1">
                <a:effectLst/>
              </a:rPr>
              <a:t>analysar</a:t>
            </a:r>
            <a:r>
              <a:rPr lang="nb-NO" dirty="0">
                <a:effectLst/>
              </a:rPr>
              <a:t> – for å støtte formålet med regelverket.</a:t>
            </a:r>
            <a:endParaRPr lang="nb-NO" dirty="0"/>
          </a:p>
        </p:txBody>
      </p:sp>
      <p:pic>
        <p:nvPicPr>
          <p:cNvPr id="10" name="Bilde 9" descr="QR-kode som fører inn til nettsida uutilsynet.no.">
            <a:extLst>
              <a:ext uri="{FF2B5EF4-FFF2-40B4-BE49-F238E27FC236}">
                <a16:creationId xmlns:a16="http://schemas.microsoft.com/office/drawing/2014/main" id="{8407E693-36A6-42EF-1BED-C80948FC50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5275" y="4398963"/>
            <a:ext cx="1593850" cy="1593850"/>
          </a:xfrm>
          <a:prstGeom prst="rect">
            <a:avLst/>
          </a:prstGeom>
        </p:spPr>
      </p:pic>
      <p:sp>
        <p:nvSpPr>
          <p:cNvPr id="4" name="Plassholder for lysbildenummer 3">
            <a:extLst>
              <a:ext uri="{FF2B5EF4-FFF2-40B4-BE49-F238E27FC236}">
                <a16:creationId xmlns:a16="http://schemas.microsoft.com/office/drawing/2014/main" id="{8E3E514A-51ED-3481-D8C6-0D466B836126}"/>
              </a:ext>
            </a:extLst>
          </p:cNvPr>
          <p:cNvSpPr>
            <a:spLocks noGrp="1"/>
          </p:cNvSpPr>
          <p:nvPr>
            <p:ph type="sldNum" sz="quarter" idx="12"/>
          </p:nvPr>
        </p:nvSpPr>
        <p:spPr/>
        <p:txBody>
          <a:bodyPr/>
          <a:lstStyle/>
          <a:p>
            <a:r>
              <a:rPr lang="nb-NO" dirty="0"/>
              <a:t>18</a:t>
            </a:r>
          </a:p>
        </p:txBody>
      </p:sp>
      <p:pic>
        <p:nvPicPr>
          <p:cNvPr id="15" name="Bilde 14">
            <a:extLst>
              <a:ext uri="{FF2B5EF4-FFF2-40B4-BE49-F238E27FC236}">
                <a16:creationId xmlns:a16="http://schemas.microsoft.com/office/drawing/2014/main" id="{351E71E4-B158-AE5D-4A4C-500FF916F80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604" y="6389578"/>
            <a:ext cx="1453922" cy="371729"/>
          </a:xfrm>
          <a:prstGeom prst="rect">
            <a:avLst/>
          </a:prstGeom>
        </p:spPr>
      </p:pic>
    </p:spTree>
    <p:extLst>
      <p:ext uri="{BB962C8B-B14F-4D97-AF65-F5344CB8AC3E}">
        <p14:creationId xmlns:p14="http://schemas.microsoft.com/office/powerpoint/2010/main" val="3868437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7484BAD-2FC5-D810-9679-086D513402A0}"/>
              </a:ext>
            </a:extLst>
          </p:cNvPr>
          <p:cNvSpPr>
            <a:spLocks noGrp="1"/>
          </p:cNvSpPr>
          <p:nvPr>
            <p:ph type="title"/>
          </p:nvPr>
        </p:nvSpPr>
        <p:spPr/>
        <p:txBody>
          <a:bodyPr/>
          <a:lstStyle/>
          <a:p>
            <a:r>
              <a:rPr lang="nb-NO" dirty="0"/>
              <a:t>Forord</a:t>
            </a:r>
          </a:p>
        </p:txBody>
      </p:sp>
      <p:sp>
        <p:nvSpPr>
          <p:cNvPr id="3" name="Plassholder for innhold 2">
            <a:extLst>
              <a:ext uri="{FF2B5EF4-FFF2-40B4-BE49-F238E27FC236}">
                <a16:creationId xmlns:a16="http://schemas.microsoft.com/office/drawing/2014/main" id="{FC2E864B-6F51-33C8-DFD9-80674D78F555}"/>
              </a:ext>
            </a:extLst>
          </p:cNvPr>
          <p:cNvSpPr>
            <a:spLocks noGrp="1"/>
          </p:cNvSpPr>
          <p:nvPr>
            <p:ph idx="1"/>
          </p:nvPr>
        </p:nvSpPr>
        <p:spPr>
          <a:xfrm>
            <a:off x="838200" y="1825625"/>
            <a:ext cx="7867650" cy="4351338"/>
          </a:xfrm>
        </p:spPr>
        <p:txBody>
          <a:bodyPr>
            <a:normAutofit/>
          </a:bodyPr>
          <a:lstStyle/>
          <a:p>
            <a:pPr marL="0" indent="0">
              <a:buNone/>
            </a:pPr>
            <a:r>
              <a:rPr lang="nn-NO" sz="2000" dirty="0">
                <a:effectLst/>
              </a:rPr>
              <a:t>Denne strategien set retning for Tilsynet for universell utforming av ikt dei komande åra. Ho tek utgangspunkt i vårt samfunnsoppdrag og viser korleis vi skal løyse dette i ei verd prege av rask digitalisering og komplekse utfordringar.</a:t>
            </a:r>
          </a:p>
          <a:p>
            <a:pPr marL="0" indent="0">
              <a:buNone/>
            </a:pPr>
            <a:br>
              <a:rPr lang="nn-NO" sz="2000" dirty="0">
                <a:effectLst/>
              </a:rPr>
            </a:br>
            <a:r>
              <a:rPr lang="nn-NO" sz="2000" dirty="0">
                <a:effectLst/>
              </a:rPr>
              <a:t>Strategien består av fire strategiske mål. Desse måla styrer både vår daglege drift og den langsiktige utviklinga av verksemda. Strategien gjeld så lenge føresetnadene ho byggjer på er gyldige, og vil vere førande for våre prioriteringar og retningsval.</a:t>
            </a:r>
            <a:endParaRPr lang="nb-NO" sz="2000" dirty="0"/>
          </a:p>
        </p:txBody>
      </p:sp>
      <p:pic>
        <p:nvPicPr>
          <p:cNvPr id="5" name="Bilde 4" descr="Malin Rygg sin signatur.">
            <a:extLst>
              <a:ext uri="{FF2B5EF4-FFF2-40B4-BE49-F238E27FC236}">
                <a16:creationId xmlns:a16="http://schemas.microsoft.com/office/drawing/2014/main" id="{38D2FCB3-3DA3-9C8A-A1CA-9472CA931E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4954557"/>
            <a:ext cx="2498219" cy="777906"/>
          </a:xfrm>
          <a:prstGeom prst="rect">
            <a:avLst/>
          </a:prstGeom>
        </p:spPr>
      </p:pic>
      <p:sp>
        <p:nvSpPr>
          <p:cNvPr id="6" name="TekstSylinder 5">
            <a:extLst>
              <a:ext uri="{FF2B5EF4-FFF2-40B4-BE49-F238E27FC236}">
                <a16:creationId xmlns:a16="http://schemas.microsoft.com/office/drawing/2014/main" id="{8649F997-BD18-F24E-608E-499B44C840BA}"/>
              </a:ext>
            </a:extLst>
          </p:cNvPr>
          <p:cNvSpPr txBox="1"/>
          <p:nvPr/>
        </p:nvSpPr>
        <p:spPr>
          <a:xfrm>
            <a:off x="838200" y="5867400"/>
            <a:ext cx="4686300" cy="523220"/>
          </a:xfrm>
          <a:prstGeom prst="rect">
            <a:avLst/>
          </a:prstGeom>
          <a:noFill/>
        </p:spPr>
        <p:txBody>
          <a:bodyPr wrap="square" rtlCol="0">
            <a:spAutoFit/>
          </a:bodyPr>
          <a:lstStyle/>
          <a:p>
            <a:r>
              <a:rPr lang="nb-NO" sz="1400" dirty="0">
                <a:effectLst/>
              </a:rPr>
              <a:t>Malin Rygg, Avdelingsdirektør i Digitaliseringsdirektoratet</a:t>
            </a:r>
            <a:br>
              <a:rPr lang="nb-NO" sz="1400" dirty="0">
                <a:effectLst/>
              </a:rPr>
            </a:br>
            <a:r>
              <a:rPr lang="nb-NO" sz="1400" dirty="0">
                <a:effectLst/>
              </a:rPr>
              <a:t>Mai 2025</a:t>
            </a:r>
            <a:endParaRPr lang="nb-NO" sz="1400" dirty="0"/>
          </a:p>
        </p:txBody>
      </p:sp>
      <p:sp>
        <p:nvSpPr>
          <p:cNvPr id="7" name="Plassholder for lysbildenummer 6">
            <a:extLst>
              <a:ext uri="{FF2B5EF4-FFF2-40B4-BE49-F238E27FC236}">
                <a16:creationId xmlns:a16="http://schemas.microsoft.com/office/drawing/2014/main" id="{4AE6568C-A4ED-FFEC-31E4-D0A7C53EA2C5}"/>
              </a:ext>
            </a:extLst>
          </p:cNvPr>
          <p:cNvSpPr>
            <a:spLocks noGrp="1"/>
          </p:cNvSpPr>
          <p:nvPr>
            <p:ph type="sldNum" sz="quarter" idx="12"/>
          </p:nvPr>
        </p:nvSpPr>
        <p:spPr/>
        <p:txBody>
          <a:bodyPr/>
          <a:lstStyle/>
          <a:p>
            <a:r>
              <a:rPr lang="nb-NO" dirty="0"/>
              <a:t>1</a:t>
            </a:r>
          </a:p>
        </p:txBody>
      </p:sp>
      <p:pic>
        <p:nvPicPr>
          <p:cNvPr id="17" name="Bilde 16">
            <a:extLst>
              <a:ext uri="{FF2B5EF4-FFF2-40B4-BE49-F238E27FC236}">
                <a16:creationId xmlns:a16="http://schemas.microsoft.com/office/drawing/2014/main" id="{1E5F6388-8F30-55C8-54BD-06F129EFB8D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6839" y="89567"/>
            <a:ext cx="1453922" cy="371729"/>
          </a:xfrm>
          <a:prstGeom prst="rect">
            <a:avLst/>
          </a:prstGeom>
        </p:spPr>
      </p:pic>
    </p:spTree>
    <p:extLst>
      <p:ext uri="{BB962C8B-B14F-4D97-AF65-F5344CB8AC3E}">
        <p14:creationId xmlns:p14="http://schemas.microsoft.com/office/powerpoint/2010/main" val="2966718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F22A1E4-E0EA-3708-1086-CEAF9C036383}"/>
              </a:ext>
            </a:extLst>
          </p:cNvPr>
          <p:cNvSpPr>
            <a:spLocks noGrp="1"/>
          </p:cNvSpPr>
          <p:nvPr>
            <p:ph type="title"/>
          </p:nvPr>
        </p:nvSpPr>
        <p:spPr/>
        <p:txBody>
          <a:bodyPr/>
          <a:lstStyle/>
          <a:p>
            <a:r>
              <a:rPr lang="nb-NO" dirty="0" err="1">
                <a:effectLst/>
              </a:rPr>
              <a:t>Innhald</a:t>
            </a:r>
            <a:endParaRPr lang="nb-NO" dirty="0"/>
          </a:p>
        </p:txBody>
      </p:sp>
      <p:sp>
        <p:nvSpPr>
          <p:cNvPr id="3" name="Plassholder for innhold 2">
            <a:extLst>
              <a:ext uri="{FF2B5EF4-FFF2-40B4-BE49-F238E27FC236}">
                <a16:creationId xmlns:a16="http://schemas.microsoft.com/office/drawing/2014/main" id="{F5CB5C14-FAAB-C234-D9C1-E55F6ED46D48}"/>
              </a:ext>
            </a:extLst>
          </p:cNvPr>
          <p:cNvSpPr>
            <a:spLocks noGrp="1"/>
          </p:cNvSpPr>
          <p:nvPr>
            <p:ph idx="1"/>
          </p:nvPr>
        </p:nvSpPr>
        <p:spPr>
          <a:xfrm>
            <a:off x="838200" y="1831975"/>
            <a:ext cx="11353800" cy="4351338"/>
          </a:xfrm>
        </p:spPr>
        <p:txBody>
          <a:bodyPr>
            <a:normAutofit/>
          </a:bodyPr>
          <a:lstStyle/>
          <a:p>
            <a:pPr marL="0" indent="0">
              <a:buNone/>
            </a:pPr>
            <a:r>
              <a:rPr lang="nb-NO" sz="2600" dirty="0">
                <a:effectLst/>
              </a:rPr>
              <a:t>s. 3	</a:t>
            </a:r>
            <a:r>
              <a:rPr lang="nb-NO" sz="2600" dirty="0" err="1">
                <a:effectLst/>
              </a:rPr>
              <a:t>Meir</a:t>
            </a:r>
            <a:r>
              <a:rPr lang="nb-NO" sz="2600" dirty="0">
                <a:effectLst/>
              </a:rPr>
              <a:t> digitalisering </a:t>
            </a:r>
            <a:r>
              <a:rPr lang="nb-NO" sz="2600" dirty="0" err="1">
                <a:effectLst/>
              </a:rPr>
              <a:t>utfordrar</a:t>
            </a:r>
            <a:r>
              <a:rPr lang="nb-NO" sz="2600" dirty="0">
                <a:effectLst/>
              </a:rPr>
              <a:t> oss</a:t>
            </a:r>
            <a:br>
              <a:rPr lang="nb-NO" sz="2600" dirty="0">
                <a:effectLst/>
              </a:rPr>
            </a:br>
            <a:r>
              <a:rPr lang="nb-NO" sz="2600" dirty="0">
                <a:effectLst/>
              </a:rPr>
              <a:t>s. </a:t>
            </a:r>
            <a:r>
              <a:rPr lang="nb-NO" sz="2600" dirty="0"/>
              <a:t>5	</a:t>
            </a:r>
            <a:r>
              <a:rPr lang="nb-NO" sz="2600" dirty="0">
                <a:effectLst/>
              </a:rPr>
              <a:t>Visjon</a:t>
            </a:r>
            <a:br>
              <a:rPr lang="nb-NO" sz="2600" dirty="0">
                <a:effectLst/>
              </a:rPr>
            </a:br>
            <a:r>
              <a:rPr lang="nb-NO" sz="2600" dirty="0">
                <a:effectLst/>
              </a:rPr>
              <a:t>s. </a:t>
            </a:r>
            <a:r>
              <a:rPr lang="nb-NO" sz="2600" dirty="0"/>
              <a:t>6	</a:t>
            </a:r>
            <a:r>
              <a:rPr lang="nb-NO" sz="2600" dirty="0">
                <a:effectLst/>
              </a:rPr>
              <a:t>Slik jobbar vi i dag</a:t>
            </a:r>
            <a:br>
              <a:rPr lang="nb-NO" sz="2600" dirty="0">
                <a:effectLst/>
              </a:rPr>
            </a:br>
            <a:r>
              <a:rPr lang="nb-NO" sz="2600" dirty="0">
                <a:effectLst/>
              </a:rPr>
              <a:t>s. 7	Det </a:t>
            </a:r>
            <a:r>
              <a:rPr lang="nb-NO" sz="2600" dirty="0" err="1">
                <a:effectLst/>
              </a:rPr>
              <a:t>datadrivne</a:t>
            </a:r>
            <a:r>
              <a:rPr lang="nb-NO" sz="2600" dirty="0">
                <a:effectLst/>
              </a:rPr>
              <a:t> digitale tilsynet</a:t>
            </a:r>
            <a:br>
              <a:rPr lang="nb-NO" sz="2600" dirty="0">
                <a:effectLst/>
              </a:rPr>
            </a:br>
            <a:r>
              <a:rPr lang="nb-NO" sz="2600" dirty="0">
                <a:effectLst/>
              </a:rPr>
              <a:t>s. 8	Tilsynsstrategi 2025 – 2029</a:t>
            </a:r>
            <a:br>
              <a:rPr lang="nb-NO" sz="2500" dirty="0">
                <a:effectLst/>
              </a:rPr>
            </a:br>
            <a:r>
              <a:rPr lang="nb-NO" sz="2600" dirty="0">
                <a:effectLst/>
              </a:rPr>
              <a:t>s. 9</a:t>
            </a:r>
            <a:r>
              <a:rPr lang="nb-NO" sz="2500" dirty="0">
                <a:effectLst/>
              </a:rPr>
              <a:t>	</a:t>
            </a:r>
            <a:r>
              <a:rPr lang="nb-NO" sz="2200" dirty="0">
                <a:effectLst/>
              </a:rPr>
              <a:t>– Vi skal </a:t>
            </a:r>
            <a:r>
              <a:rPr lang="nb-NO" sz="2200" dirty="0" err="1">
                <a:effectLst/>
              </a:rPr>
              <a:t>gjere</a:t>
            </a:r>
            <a:r>
              <a:rPr lang="nb-NO" sz="2200" dirty="0">
                <a:effectLst/>
              </a:rPr>
              <a:t> det </a:t>
            </a:r>
            <a:r>
              <a:rPr lang="nb-NO" sz="2200" dirty="0" err="1">
                <a:effectLst/>
              </a:rPr>
              <a:t>enklare</a:t>
            </a:r>
            <a:r>
              <a:rPr lang="nb-NO" sz="2200" dirty="0">
                <a:effectLst/>
              </a:rPr>
              <a:t> for </a:t>
            </a:r>
            <a:r>
              <a:rPr lang="nb-NO" sz="2200" dirty="0" err="1">
                <a:effectLst/>
              </a:rPr>
              <a:t>verksemder</a:t>
            </a:r>
            <a:r>
              <a:rPr lang="nb-NO" sz="2200" dirty="0">
                <a:effectLst/>
              </a:rPr>
              <a:t> å følge regelverket</a:t>
            </a:r>
            <a:br>
              <a:rPr lang="nb-NO" sz="2500" dirty="0">
                <a:effectLst/>
              </a:rPr>
            </a:br>
            <a:r>
              <a:rPr lang="nb-NO" sz="2600" dirty="0">
                <a:effectLst/>
              </a:rPr>
              <a:t>s. 11</a:t>
            </a:r>
            <a:r>
              <a:rPr lang="nb-NO" sz="2500" dirty="0">
                <a:effectLst/>
              </a:rPr>
              <a:t>	</a:t>
            </a:r>
            <a:r>
              <a:rPr lang="nb-NO" sz="2200" dirty="0">
                <a:effectLst/>
              </a:rPr>
              <a:t>– Vi skal jobbe </a:t>
            </a:r>
            <a:r>
              <a:rPr lang="nb-NO" sz="2200" dirty="0" err="1">
                <a:effectLst/>
              </a:rPr>
              <a:t>saman</a:t>
            </a:r>
            <a:r>
              <a:rPr lang="nb-NO" sz="2200" dirty="0">
                <a:effectLst/>
              </a:rPr>
              <a:t> med andre for </a:t>
            </a:r>
            <a:r>
              <a:rPr lang="nb-NO" sz="2200" dirty="0" err="1">
                <a:effectLst/>
              </a:rPr>
              <a:t>auka</a:t>
            </a:r>
            <a:r>
              <a:rPr lang="nb-NO" sz="2200" dirty="0">
                <a:effectLst/>
              </a:rPr>
              <a:t> etterleving</a:t>
            </a:r>
            <a:br>
              <a:rPr lang="nb-NO" sz="2500" dirty="0">
                <a:effectLst/>
              </a:rPr>
            </a:br>
            <a:r>
              <a:rPr lang="nb-NO" sz="2600" dirty="0">
                <a:effectLst/>
              </a:rPr>
              <a:t>s. 13</a:t>
            </a:r>
            <a:r>
              <a:rPr lang="nb-NO" sz="2500" dirty="0">
                <a:effectLst/>
              </a:rPr>
              <a:t>	</a:t>
            </a:r>
            <a:r>
              <a:rPr lang="nb-NO" sz="2200" dirty="0">
                <a:effectLst/>
              </a:rPr>
              <a:t>– Vi skal forvalte informasjonen vår slik at ho </a:t>
            </a:r>
            <a:r>
              <a:rPr lang="nb-NO" sz="2200" dirty="0" err="1">
                <a:effectLst/>
              </a:rPr>
              <a:t>bidreg</a:t>
            </a:r>
            <a:r>
              <a:rPr lang="nb-NO" sz="2200" dirty="0">
                <a:effectLst/>
              </a:rPr>
              <a:t> til betre inkludering</a:t>
            </a:r>
            <a:br>
              <a:rPr lang="nb-NO" sz="2500" dirty="0">
                <a:effectLst/>
              </a:rPr>
            </a:br>
            <a:r>
              <a:rPr lang="nb-NO" sz="2600" dirty="0">
                <a:effectLst/>
              </a:rPr>
              <a:t>s. 15</a:t>
            </a:r>
            <a:r>
              <a:rPr lang="nb-NO" sz="2500" dirty="0">
                <a:effectLst/>
              </a:rPr>
              <a:t>	</a:t>
            </a:r>
            <a:r>
              <a:rPr lang="nb-NO" sz="2200" dirty="0">
                <a:effectLst/>
              </a:rPr>
              <a:t>– Vi skal bruke data, analyse og kunstig intelligens for å effektivisere tilsynet</a:t>
            </a:r>
            <a:br>
              <a:rPr lang="nb-NO" sz="2500" dirty="0">
                <a:effectLst/>
              </a:rPr>
            </a:br>
            <a:r>
              <a:rPr lang="nb-NO" sz="2600" dirty="0">
                <a:effectLst/>
              </a:rPr>
              <a:t>s. 17	Strategi oppsummert</a:t>
            </a:r>
            <a:br>
              <a:rPr lang="nb-NO" sz="2600" dirty="0">
                <a:effectLst/>
              </a:rPr>
            </a:br>
            <a:r>
              <a:rPr lang="nb-NO" sz="2600" dirty="0">
                <a:effectLst/>
              </a:rPr>
              <a:t>s. 18	Tilsynet for universell utforming av ikt</a:t>
            </a:r>
            <a:endParaRPr lang="nb-NO" sz="2600" dirty="0"/>
          </a:p>
        </p:txBody>
      </p:sp>
      <p:sp>
        <p:nvSpPr>
          <p:cNvPr id="5" name="Plassholder for lysbildenummer 4">
            <a:extLst>
              <a:ext uri="{FF2B5EF4-FFF2-40B4-BE49-F238E27FC236}">
                <a16:creationId xmlns:a16="http://schemas.microsoft.com/office/drawing/2014/main" id="{E1DFB390-5B71-A072-9014-762F260AA193}"/>
              </a:ext>
            </a:extLst>
          </p:cNvPr>
          <p:cNvSpPr>
            <a:spLocks noGrp="1"/>
          </p:cNvSpPr>
          <p:nvPr>
            <p:ph type="sldNum" sz="quarter" idx="12"/>
          </p:nvPr>
        </p:nvSpPr>
        <p:spPr/>
        <p:txBody>
          <a:bodyPr/>
          <a:lstStyle/>
          <a:p>
            <a:r>
              <a:rPr lang="nb-NO" dirty="0"/>
              <a:t>2</a:t>
            </a:r>
          </a:p>
        </p:txBody>
      </p:sp>
      <p:pic>
        <p:nvPicPr>
          <p:cNvPr id="6" name="Bilde 5">
            <a:extLst>
              <a:ext uri="{FF2B5EF4-FFF2-40B4-BE49-F238E27FC236}">
                <a16:creationId xmlns:a16="http://schemas.microsoft.com/office/drawing/2014/main" id="{DA1577BB-ED21-0452-2E76-E013A051B9E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6839" y="89567"/>
            <a:ext cx="1453922" cy="371729"/>
          </a:xfrm>
          <a:prstGeom prst="rect">
            <a:avLst/>
          </a:prstGeom>
        </p:spPr>
      </p:pic>
    </p:spTree>
    <p:extLst>
      <p:ext uri="{BB962C8B-B14F-4D97-AF65-F5344CB8AC3E}">
        <p14:creationId xmlns:p14="http://schemas.microsoft.com/office/powerpoint/2010/main" val="16610862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A1F05F8-E67B-CFEF-9875-1ECCE6DE88E6}"/>
              </a:ext>
            </a:extLst>
          </p:cNvPr>
          <p:cNvSpPr>
            <a:spLocks noGrp="1"/>
          </p:cNvSpPr>
          <p:nvPr>
            <p:ph type="title"/>
          </p:nvPr>
        </p:nvSpPr>
        <p:spPr/>
        <p:txBody>
          <a:bodyPr/>
          <a:lstStyle/>
          <a:p>
            <a:r>
              <a:rPr lang="nb-NO" dirty="0" err="1">
                <a:effectLst/>
              </a:rPr>
              <a:t>Meir</a:t>
            </a:r>
            <a:r>
              <a:rPr lang="nb-NO" dirty="0">
                <a:effectLst/>
              </a:rPr>
              <a:t> digitalisering </a:t>
            </a:r>
            <a:r>
              <a:rPr lang="nb-NO" dirty="0" err="1">
                <a:effectLst/>
              </a:rPr>
              <a:t>utfordrar</a:t>
            </a:r>
            <a:r>
              <a:rPr lang="nb-NO" dirty="0">
                <a:effectLst/>
              </a:rPr>
              <a:t> oss</a:t>
            </a:r>
            <a:endParaRPr lang="nb-NO" dirty="0"/>
          </a:p>
        </p:txBody>
      </p:sp>
      <p:sp>
        <p:nvSpPr>
          <p:cNvPr id="8" name="TekstSylinder 7">
            <a:extLst>
              <a:ext uri="{FF2B5EF4-FFF2-40B4-BE49-F238E27FC236}">
                <a16:creationId xmlns:a16="http://schemas.microsoft.com/office/drawing/2014/main" id="{EB8489D4-D075-1B0E-EA84-2D530BC88120}"/>
              </a:ext>
            </a:extLst>
          </p:cNvPr>
          <p:cNvSpPr txBox="1"/>
          <p:nvPr/>
        </p:nvSpPr>
        <p:spPr>
          <a:xfrm>
            <a:off x="838199" y="1455420"/>
            <a:ext cx="6082611" cy="2308324"/>
          </a:xfrm>
          <a:prstGeom prst="rect">
            <a:avLst/>
          </a:prstGeom>
          <a:noFill/>
        </p:spPr>
        <p:txBody>
          <a:bodyPr wrap="square" rtlCol="0">
            <a:spAutoFit/>
          </a:bodyPr>
          <a:lstStyle/>
          <a:p>
            <a:r>
              <a:rPr lang="nn-NO" sz="1600" dirty="0">
                <a:effectLst/>
              </a:rPr>
              <a:t>Noreg er blant dei mest digitaliserte landa i verda. Den teknologiske utviklinga skjer raskt og gir store moglegheiter for både innbyggjarar og verksemder. Digitale tenester er no ein naturleg del av kvardagen  – på skulen, i arbeidslivet, på fritida, når vi tek buss, betaler rekningar, les nyheiter, ser på underhaldning eller held kontakt med venner og familie. Digitalisering handlar ikkje lenger berre om å kunne bruke ei enkelt teneste, men om å kunne delta fullt og heilt i samfunnet.</a:t>
            </a:r>
          </a:p>
          <a:p>
            <a:endParaRPr lang="nb-NO" sz="1600" dirty="0"/>
          </a:p>
        </p:txBody>
      </p:sp>
      <p:sp>
        <p:nvSpPr>
          <p:cNvPr id="3" name="Plassholder for innhold 2">
            <a:extLst>
              <a:ext uri="{FF2B5EF4-FFF2-40B4-BE49-F238E27FC236}">
                <a16:creationId xmlns:a16="http://schemas.microsoft.com/office/drawing/2014/main" id="{06F8D5A6-5E9D-9949-F4A2-07B031280483}"/>
              </a:ext>
            </a:extLst>
          </p:cNvPr>
          <p:cNvSpPr>
            <a:spLocks noGrp="1"/>
          </p:cNvSpPr>
          <p:nvPr>
            <p:ph idx="1"/>
          </p:nvPr>
        </p:nvSpPr>
        <p:spPr>
          <a:xfrm>
            <a:off x="838198" y="3752532"/>
            <a:ext cx="5951222" cy="2747963"/>
          </a:xfrm>
        </p:spPr>
        <p:txBody>
          <a:bodyPr>
            <a:normAutofit/>
          </a:bodyPr>
          <a:lstStyle/>
          <a:p>
            <a:pPr marL="0" indent="0">
              <a:buNone/>
            </a:pPr>
            <a:r>
              <a:rPr lang="nn-NO" sz="1200" dirty="0">
                <a:effectLst/>
              </a:rPr>
              <a:t>For at alle skal få ta del i desse moglegheitene, må digitaliseringa vere inkluderande og tilpassa mangfaldet i befolkninga. Ei inkluderande digitalisering er avgjerande for å bevare demokratiet og tilliten i samfunnet. EU sitt digitale kompass for 2030 og regjeringa sin digitaliseringsstrategi peikar begge på digital deltaking som ein føresetnad for demokratisk medverknad.</a:t>
            </a:r>
            <a:endParaRPr lang="nn-NO" sz="1200" dirty="0"/>
          </a:p>
          <a:p>
            <a:pPr marL="0" indent="0">
              <a:buNone/>
            </a:pPr>
            <a:r>
              <a:rPr lang="nn-NO" sz="1200" dirty="0">
                <a:effectLst/>
              </a:rPr>
              <a:t>Sjølv om nordmenn i snitt er digitalt modne, står om lag 20 prosent i fare for digitalt utanforskap – særleg eldre, personar med funksjonsnedsettingar, dei med norsk som andrespråk og barn i sårbare situasjonar. Når digitale løysingar ikkje er tilgjengelege, blir det vanskelegare å delta i samfunnet – noko som igjen kan forsterke sosialt utanforskap.</a:t>
            </a:r>
          </a:p>
          <a:p>
            <a:pPr marL="0" indent="0">
              <a:buNone/>
            </a:pPr>
            <a:r>
              <a:rPr lang="nn-NO" sz="1200" dirty="0">
                <a:effectLst/>
              </a:rPr>
              <a:t>For verksemder betyr dårleg tilgjengelegheit færre brukarar og tapt verdiskaping. Universell utforming av ikt er derfor ikkje berre eit juridisk krav, men ei investering i rettferd, berekraft og lønsemd. Digital inkludering gjer samfunnet meir effektivt og sørger for at fleire kan bruke tenestene – uansett bakgrunn og føresetnader.</a:t>
            </a:r>
            <a:endParaRPr lang="nb-NO" sz="1200" dirty="0"/>
          </a:p>
        </p:txBody>
      </p:sp>
      <p:pic>
        <p:nvPicPr>
          <p:cNvPr id="5" name="Bilde 4">
            <a:extLst>
              <a:ext uri="{FF2B5EF4-FFF2-40B4-BE49-F238E27FC236}">
                <a16:creationId xmlns:a16="http://schemas.microsoft.com/office/drawing/2014/main" id="{10A72D48-98BB-3EEB-995B-630032E62F8B}"/>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2324100"/>
            <a:ext cx="5695086" cy="4533900"/>
          </a:xfrm>
          <a:prstGeom prst="rect">
            <a:avLst/>
          </a:prstGeom>
        </p:spPr>
      </p:pic>
      <p:sp>
        <p:nvSpPr>
          <p:cNvPr id="6" name="Plassholder for lysbildenummer 5">
            <a:extLst>
              <a:ext uri="{FF2B5EF4-FFF2-40B4-BE49-F238E27FC236}">
                <a16:creationId xmlns:a16="http://schemas.microsoft.com/office/drawing/2014/main" id="{C6A7E796-3BCD-BE30-0C39-FAC426204316}"/>
              </a:ext>
            </a:extLst>
          </p:cNvPr>
          <p:cNvSpPr>
            <a:spLocks noGrp="1"/>
          </p:cNvSpPr>
          <p:nvPr>
            <p:ph type="sldNum" sz="quarter" idx="12"/>
          </p:nvPr>
        </p:nvSpPr>
        <p:spPr/>
        <p:txBody>
          <a:bodyPr/>
          <a:lstStyle/>
          <a:p>
            <a:r>
              <a:rPr lang="nb-NO" dirty="0"/>
              <a:t>3</a:t>
            </a:r>
          </a:p>
        </p:txBody>
      </p:sp>
      <p:pic>
        <p:nvPicPr>
          <p:cNvPr id="9" name="Bilde 8">
            <a:extLst>
              <a:ext uri="{FF2B5EF4-FFF2-40B4-BE49-F238E27FC236}">
                <a16:creationId xmlns:a16="http://schemas.microsoft.com/office/drawing/2014/main" id="{31B369DD-8C0C-0FC8-BE95-1CE1D9118A6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6839" y="89567"/>
            <a:ext cx="1453922" cy="371729"/>
          </a:xfrm>
          <a:prstGeom prst="rect">
            <a:avLst/>
          </a:prstGeom>
        </p:spPr>
      </p:pic>
    </p:spTree>
    <p:extLst>
      <p:ext uri="{BB962C8B-B14F-4D97-AF65-F5344CB8AC3E}">
        <p14:creationId xmlns:p14="http://schemas.microsoft.com/office/powerpoint/2010/main" val="11147384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tel 7">
            <a:extLst>
              <a:ext uri="{FF2B5EF4-FFF2-40B4-BE49-F238E27FC236}">
                <a16:creationId xmlns:a16="http://schemas.microsoft.com/office/drawing/2014/main" id="{A2B188BC-1E66-0FB1-359C-EB46A9A2CD65}"/>
              </a:ext>
              <a:ext uri="{C183D7F6-B498-43B3-948B-1728B52AA6E4}">
                <adec:decorative xmlns:adec="http://schemas.microsoft.com/office/drawing/2017/decorative" val="1"/>
              </a:ext>
            </a:extLst>
          </p:cNvPr>
          <p:cNvSpPr>
            <a:spLocks noGrp="1"/>
          </p:cNvSpPr>
          <p:nvPr>
            <p:ph type="title"/>
          </p:nvPr>
        </p:nvSpPr>
        <p:spPr>
          <a:xfrm>
            <a:off x="838200" y="365125"/>
            <a:ext cx="5996940" cy="1325563"/>
          </a:xfrm>
        </p:spPr>
        <p:txBody>
          <a:bodyPr/>
          <a:lstStyle/>
          <a:p>
            <a:r>
              <a:rPr lang="nb-NO" dirty="0">
                <a:solidFill>
                  <a:schemeClr val="bg1"/>
                </a:solidFill>
              </a:rPr>
              <a:t> Gruppebilde av </a:t>
            </a:r>
            <a:r>
              <a:rPr lang="nb-NO" dirty="0" err="1">
                <a:solidFill>
                  <a:schemeClr val="bg1"/>
                </a:solidFill>
              </a:rPr>
              <a:t>figurar</a:t>
            </a:r>
            <a:endParaRPr lang="nb-NO" dirty="0">
              <a:solidFill>
                <a:schemeClr val="bg1"/>
              </a:solidFill>
            </a:endParaRPr>
          </a:p>
        </p:txBody>
      </p:sp>
      <p:pic>
        <p:nvPicPr>
          <p:cNvPr id="5" name="Bilde 4" descr="Ei gruppe karakterar i ulike aldre, i ulike livssituasjonar og med ulike utfordringar.">
            <a:extLst>
              <a:ext uri="{FF2B5EF4-FFF2-40B4-BE49-F238E27FC236}">
                <a16:creationId xmlns:a16="http://schemas.microsoft.com/office/drawing/2014/main" id="{5CA5E5DF-7330-E3F3-504E-914998B960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775" y="762000"/>
            <a:ext cx="12192000" cy="6096000"/>
          </a:xfrm>
          <a:prstGeom prst="rect">
            <a:avLst/>
          </a:prstGeom>
        </p:spPr>
      </p:pic>
      <p:sp>
        <p:nvSpPr>
          <p:cNvPr id="6" name="Plassholder for lysbildenummer 5">
            <a:extLst>
              <a:ext uri="{FF2B5EF4-FFF2-40B4-BE49-F238E27FC236}">
                <a16:creationId xmlns:a16="http://schemas.microsoft.com/office/drawing/2014/main" id="{15E5A0D5-5F36-1D74-B4CC-C2AC4CCAD9AF}"/>
              </a:ext>
            </a:extLst>
          </p:cNvPr>
          <p:cNvSpPr>
            <a:spLocks noGrp="1"/>
          </p:cNvSpPr>
          <p:nvPr>
            <p:ph type="sldNum" sz="quarter" idx="12"/>
          </p:nvPr>
        </p:nvSpPr>
        <p:spPr/>
        <p:txBody>
          <a:bodyPr/>
          <a:lstStyle/>
          <a:p>
            <a:r>
              <a:rPr lang="nb-NO" dirty="0"/>
              <a:t>4</a:t>
            </a:r>
          </a:p>
        </p:txBody>
      </p:sp>
      <p:pic>
        <p:nvPicPr>
          <p:cNvPr id="7" name="Bilde 6">
            <a:extLst>
              <a:ext uri="{FF2B5EF4-FFF2-40B4-BE49-F238E27FC236}">
                <a16:creationId xmlns:a16="http://schemas.microsoft.com/office/drawing/2014/main" id="{EE4D3767-D3BC-FBCA-2080-5D62AA37183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6839" y="89567"/>
            <a:ext cx="1453922" cy="371729"/>
          </a:xfrm>
          <a:prstGeom prst="rect">
            <a:avLst/>
          </a:prstGeom>
        </p:spPr>
      </p:pic>
    </p:spTree>
    <p:extLst>
      <p:ext uri="{BB962C8B-B14F-4D97-AF65-F5344CB8AC3E}">
        <p14:creationId xmlns:p14="http://schemas.microsoft.com/office/powerpoint/2010/main" val="19555678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271CA3A-C3DB-682E-9F94-8D55D6975133}"/>
              </a:ext>
            </a:extLst>
          </p:cNvPr>
          <p:cNvSpPr>
            <a:spLocks noGrp="1"/>
          </p:cNvSpPr>
          <p:nvPr>
            <p:ph type="title"/>
          </p:nvPr>
        </p:nvSpPr>
        <p:spPr/>
        <p:txBody>
          <a:bodyPr/>
          <a:lstStyle/>
          <a:p>
            <a:pPr algn="ctr"/>
            <a:r>
              <a:rPr lang="nb-NO" dirty="0"/>
              <a:t>Visjon</a:t>
            </a:r>
          </a:p>
        </p:txBody>
      </p:sp>
      <p:sp>
        <p:nvSpPr>
          <p:cNvPr id="3" name="Plassholder for innhold 2">
            <a:extLst>
              <a:ext uri="{FF2B5EF4-FFF2-40B4-BE49-F238E27FC236}">
                <a16:creationId xmlns:a16="http://schemas.microsoft.com/office/drawing/2014/main" id="{99866ABC-1B3C-7C8B-1A74-20CE3C4470FD}"/>
              </a:ext>
            </a:extLst>
          </p:cNvPr>
          <p:cNvSpPr>
            <a:spLocks noGrp="1"/>
          </p:cNvSpPr>
          <p:nvPr>
            <p:ph idx="1"/>
          </p:nvPr>
        </p:nvSpPr>
        <p:spPr>
          <a:xfrm>
            <a:off x="838200" y="1968500"/>
            <a:ext cx="10515600" cy="469900"/>
          </a:xfrm>
        </p:spPr>
        <p:txBody>
          <a:bodyPr>
            <a:normAutofit lnSpcReduction="10000"/>
          </a:bodyPr>
          <a:lstStyle/>
          <a:p>
            <a:pPr marL="0" indent="0" algn="ctr">
              <a:buNone/>
            </a:pPr>
            <a:r>
              <a:rPr lang="nb-NO" dirty="0" err="1">
                <a:effectLst/>
              </a:rPr>
              <a:t>Eit</a:t>
            </a:r>
            <a:r>
              <a:rPr lang="nb-NO" dirty="0">
                <a:effectLst/>
              </a:rPr>
              <a:t> samfunn </a:t>
            </a:r>
            <a:r>
              <a:rPr lang="nb-NO" dirty="0" err="1">
                <a:effectLst/>
              </a:rPr>
              <a:t>utan</a:t>
            </a:r>
            <a:r>
              <a:rPr lang="nb-NO" dirty="0">
                <a:effectLst/>
              </a:rPr>
              <a:t> digitale </a:t>
            </a:r>
            <a:r>
              <a:rPr lang="nb-NO" dirty="0" err="1">
                <a:effectLst/>
              </a:rPr>
              <a:t>barrierar</a:t>
            </a:r>
            <a:endParaRPr lang="nb-NO" dirty="0"/>
          </a:p>
        </p:txBody>
      </p:sp>
      <p:cxnSp>
        <p:nvCxnSpPr>
          <p:cNvPr id="6" name="Rett linje 5">
            <a:extLst>
              <a:ext uri="{FF2B5EF4-FFF2-40B4-BE49-F238E27FC236}">
                <a16:creationId xmlns:a16="http://schemas.microsoft.com/office/drawing/2014/main" id="{197C4FF2-5E11-07E7-D176-DB6B7719852D}"/>
              </a:ext>
              <a:ext uri="{C183D7F6-B498-43B3-948B-1728B52AA6E4}">
                <adec:decorative xmlns:adec="http://schemas.microsoft.com/office/drawing/2017/decorative" val="1"/>
              </a:ext>
            </a:extLst>
          </p:cNvPr>
          <p:cNvCxnSpPr>
            <a:cxnSpLocks/>
          </p:cNvCxnSpPr>
          <p:nvPr/>
        </p:nvCxnSpPr>
        <p:spPr>
          <a:xfrm>
            <a:off x="5486400" y="2790825"/>
            <a:ext cx="1219200"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TekstSylinder 9">
            <a:extLst>
              <a:ext uri="{FF2B5EF4-FFF2-40B4-BE49-F238E27FC236}">
                <a16:creationId xmlns:a16="http://schemas.microsoft.com/office/drawing/2014/main" id="{30C86879-86ED-F60A-6D98-A6723721B32C}"/>
              </a:ext>
            </a:extLst>
          </p:cNvPr>
          <p:cNvSpPr txBox="1"/>
          <p:nvPr/>
        </p:nvSpPr>
        <p:spPr>
          <a:xfrm>
            <a:off x="1300162" y="3133727"/>
            <a:ext cx="9591675" cy="2246769"/>
          </a:xfrm>
          <a:prstGeom prst="rect">
            <a:avLst/>
          </a:prstGeom>
          <a:noFill/>
        </p:spPr>
        <p:txBody>
          <a:bodyPr wrap="square" rtlCol="0">
            <a:spAutoFit/>
          </a:bodyPr>
          <a:lstStyle/>
          <a:p>
            <a:pPr algn="ctr"/>
            <a:r>
              <a:rPr lang="nn-NO" sz="2000" dirty="0">
                <a:effectLst/>
              </a:rPr>
              <a:t>Målet er å fremme inkludering og motverke digitalt utanforskap. Alle skal oppleve likeverd og ha dei same moglegheiter til likeverdig deltaking i samfunnet.</a:t>
            </a:r>
            <a:br>
              <a:rPr lang="nn-NO" sz="2000" dirty="0">
                <a:effectLst/>
              </a:rPr>
            </a:br>
            <a:br>
              <a:rPr lang="nn-NO" sz="2000" dirty="0">
                <a:effectLst/>
              </a:rPr>
            </a:br>
            <a:r>
              <a:rPr lang="nn-NO" sz="2000" dirty="0">
                <a:effectLst/>
              </a:rPr>
              <a:t>Likeverdig deltaking er ein føresetnad for å kunne ivareta grunnleggande rettar som ytringsfridom, retten til utdanning og arbeid og inkludering og deltaking i samfunnet elles – rettar som er nedfelt både i menneskerettane, CRPD (konvensjonen for menneske med nedsett funksjonsevne) og Grunnlova. </a:t>
            </a:r>
            <a:endParaRPr lang="nb-NO" sz="2000" dirty="0"/>
          </a:p>
        </p:txBody>
      </p:sp>
      <p:sp>
        <p:nvSpPr>
          <p:cNvPr id="4" name="Plassholder for lysbildenummer 3">
            <a:extLst>
              <a:ext uri="{FF2B5EF4-FFF2-40B4-BE49-F238E27FC236}">
                <a16:creationId xmlns:a16="http://schemas.microsoft.com/office/drawing/2014/main" id="{65739260-676F-FD05-73A1-C98AF3CD8770}"/>
              </a:ext>
            </a:extLst>
          </p:cNvPr>
          <p:cNvSpPr>
            <a:spLocks noGrp="1"/>
          </p:cNvSpPr>
          <p:nvPr>
            <p:ph type="sldNum" sz="quarter" idx="12"/>
          </p:nvPr>
        </p:nvSpPr>
        <p:spPr/>
        <p:txBody>
          <a:bodyPr/>
          <a:lstStyle/>
          <a:p>
            <a:r>
              <a:rPr lang="nb-NO" dirty="0"/>
              <a:t>5</a:t>
            </a:r>
          </a:p>
        </p:txBody>
      </p:sp>
      <p:pic>
        <p:nvPicPr>
          <p:cNvPr id="11" name="Bilde 10">
            <a:extLst>
              <a:ext uri="{FF2B5EF4-FFF2-40B4-BE49-F238E27FC236}">
                <a16:creationId xmlns:a16="http://schemas.microsoft.com/office/drawing/2014/main" id="{FDBB7C3A-E12E-3EA6-1395-2CD264DD8976}"/>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6839" y="89567"/>
            <a:ext cx="1453922" cy="371729"/>
          </a:xfrm>
          <a:prstGeom prst="rect">
            <a:avLst/>
          </a:prstGeom>
        </p:spPr>
      </p:pic>
    </p:spTree>
    <p:extLst>
      <p:ext uri="{BB962C8B-B14F-4D97-AF65-F5344CB8AC3E}">
        <p14:creationId xmlns:p14="http://schemas.microsoft.com/office/powerpoint/2010/main" val="42923223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08D4884-BE00-F4E9-6653-C2B3D5F1CA80}"/>
              </a:ext>
            </a:extLst>
          </p:cNvPr>
          <p:cNvSpPr>
            <a:spLocks noGrp="1"/>
          </p:cNvSpPr>
          <p:nvPr>
            <p:ph type="title"/>
          </p:nvPr>
        </p:nvSpPr>
        <p:spPr/>
        <p:txBody>
          <a:bodyPr/>
          <a:lstStyle/>
          <a:p>
            <a:r>
              <a:rPr lang="nb-NO" dirty="0">
                <a:effectLst/>
              </a:rPr>
              <a:t>Slik jobbar vi i dag</a:t>
            </a:r>
            <a:endParaRPr lang="nb-NO" dirty="0"/>
          </a:p>
        </p:txBody>
      </p:sp>
      <p:sp>
        <p:nvSpPr>
          <p:cNvPr id="3" name="Plassholder for innhold 2">
            <a:extLst>
              <a:ext uri="{FF2B5EF4-FFF2-40B4-BE49-F238E27FC236}">
                <a16:creationId xmlns:a16="http://schemas.microsoft.com/office/drawing/2014/main" id="{88431B09-AE60-9391-FEEF-F41EF14B85DA}"/>
              </a:ext>
            </a:extLst>
          </p:cNvPr>
          <p:cNvSpPr>
            <a:spLocks noGrp="1"/>
          </p:cNvSpPr>
          <p:nvPr>
            <p:ph idx="1"/>
          </p:nvPr>
        </p:nvSpPr>
        <p:spPr>
          <a:xfrm>
            <a:off x="838200" y="1825624"/>
            <a:ext cx="10515600" cy="4413251"/>
          </a:xfrm>
        </p:spPr>
        <p:txBody>
          <a:bodyPr>
            <a:normAutofit fontScale="92500" lnSpcReduction="20000"/>
          </a:bodyPr>
          <a:lstStyle/>
          <a:p>
            <a:pPr marL="0" indent="0">
              <a:buNone/>
            </a:pPr>
            <a:r>
              <a:rPr lang="nb-NO" dirty="0">
                <a:effectLst/>
              </a:rPr>
              <a:t>Uu-tilsynet skal bidra til digital inkludering for alle gjennom å</a:t>
            </a:r>
          </a:p>
          <a:p>
            <a:pPr marL="0" indent="0">
              <a:buNone/>
            </a:pPr>
            <a:endParaRPr lang="nb-NO" dirty="0">
              <a:effectLst/>
            </a:endParaRPr>
          </a:p>
          <a:p>
            <a:r>
              <a:rPr lang="nb-NO" dirty="0">
                <a:effectLst/>
              </a:rPr>
              <a:t>føre tilsyn med krav til universell utforming</a:t>
            </a:r>
          </a:p>
          <a:p>
            <a:r>
              <a:rPr lang="nb-NO" dirty="0">
                <a:effectLst/>
              </a:rPr>
              <a:t>tilby </a:t>
            </a:r>
            <a:r>
              <a:rPr lang="nb-NO" dirty="0" err="1">
                <a:effectLst/>
              </a:rPr>
              <a:t>sjølvdeklarering</a:t>
            </a:r>
            <a:r>
              <a:rPr lang="nb-NO" dirty="0">
                <a:effectLst/>
              </a:rPr>
              <a:t> og enkel datalevering</a:t>
            </a:r>
          </a:p>
          <a:p>
            <a:r>
              <a:rPr lang="nb-NO" dirty="0">
                <a:effectLst/>
              </a:rPr>
              <a:t>gi rettleiing og sektorretta informasjon</a:t>
            </a:r>
          </a:p>
          <a:p>
            <a:r>
              <a:rPr lang="nb-NO" dirty="0">
                <a:effectLst/>
              </a:rPr>
              <a:t>gi råd basert på innsikt og teknologiutvikling</a:t>
            </a:r>
          </a:p>
          <a:p>
            <a:r>
              <a:rPr lang="nb-NO" dirty="0">
                <a:effectLst/>
              </a:rPr>
              <a:t>analysere data og overvake </a:t>
            </a:r>
            <a:r>
              <a:rPr lang="nb-NO" dirty="0" err="1">
                <a:effectLst/>
              </a:rPr>
              <a:t>marknaden</a:t>
            </a:r>
            <a:endParaRPr lang="nb-NO" dirty="0"/>
          </a:p>
          <a:p>
            <a:r>
              <a:rPr lang="nb-NO" dirty="0">
                <a:effectLst/>
              </a:rPr>
              <a:t>dele </a:t>
            </a:r>
            <a:r>
              <a:rPr lang="nb-NO" dirty="0" err="1">
                <a:effectLst/>
              </a:rPr>
              <a:t>erfaringar</a:t>
            </a:r>
            <a:r>
              <a:rPr lang="nb-NO" dirty="0">
                <a:effectLst/>
              </a:rPr>
              <a:t> gjennom brei dialog</a:t>
            </a:r>
          </a:p>
          <a:p>
            <a:r>
              <a:rPr lang="nb-NO" dirty="0">
                <a:effectLst/>
              </a:rPr>
              <a:t>bidra i standardisering og </a:t>
            </a:r>
            <a:r>
              <a:rPr lang="nb-NO" dirty="0" err="1">
                <a:effectLst/>
              </a:rPr>
              <a:t>faglege</a:t>
            </a:r>
            <a:r>
              <a:rPr lang="nb-NO" dirty="0">
                <a:effectLst/>
              </a:rPr>
              <a:t> nettverk</a:t>
            </a:r>
          </a:p>
          <a:p>
            <a:r>
              <a:rPr lang="nb-NO" dirty="0">
                <a:effectLst/>
              </a:rPr>
              <a:t>utvikle digitale og effektive </a:t>
            </a:r>
            <a:r>
              <a:rPr lang="nb-NO" dirty="0" err="1">
                <a:effectLst/>
              </a:rPr>
              <a:t>tilsynsløysingar</a:t>
            </a:r>
            <a:endParaRPr lang="nb-NO" dirty="0"/>
          </a:p>
        </p:txBody>
      </p:sp>
      <p:pic>
        <p:nvPicPr>
          <p:cNvPr id="6" name="Bilde 5" descr="Illustrasjon av eit norgeskart, saman med ein mann som held fram ein laptop med teksten &quot;6000 appar&quot;, &quot;80 000 nettstader&quot; og &quot;160 000 automatar&quot; på.">
            <a:extLst>
              <a:ext uri="{FF2B5EF4-FFF2-40B4-BE49-F238E27FC236}">
                <a16:creationId xmlns:a16="http://schemas.microsoft.com/office/drawing/2014/main" id="{40E04F75-C883-68F6-2F51-12067FD64C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3624" y="2436777"/>
            <a:ext cx="2947726" cy="4417237"/>
          </a:xfrm>
          <a:prstGeom prst="rect">
            <a:avLst/>
          </a:prstGeom>
        </p:spPr>
      </p:pic>
      <p:sp>
        <p:nvSpPr>
          <p:cNvPr id="4" name="Plassholder for lysbildenummer 3">
            <a:extLst>
              <a:ext uri="{FF2B5EF4-FFF2-40B4-BE49-F238E27FC236}">
                <a16:creationId xmlns:a16="http://schemas.microsoft.com/office/drawing/2014/main" id="{9607E0B0-908C-7132-D63C-5A4F92FB76CF}"/>
              </a:ext>
            </a:extLst>
          </p:cNvPr>
          <p:cNvSpPr>
            <a:spLocks noGrp="1"/>
          </p:cNvSpPr>
          <p:nvPr>
            <p:ph type="sldNum" sz="quarter" idx="12"/>
          </p:nvPr>
        </p:nvSpPr>
        <p:spPr/>
        <p:txBody>
          <a:bodyPr/>
          <a:lstStyle/>
          <a:p>
            <a:r>
              <a:rPr lang="nb-NO" dirty="0"/>
              <a:t>6</a:t>
            </a:r>
          </a:p>
        </p:txBody>
      </p:sp>
      <p:pic>
        <p:nvPicPr>
          <p:cNvPr id="7" name="Bilde 6">
            <a:extLst>
              <a:ext uri="{FF2B5EF4-FFF2-40B4-BE49-F238E27FC236}">
                <a16:creationId xmlns:a16="http://schemas.microsoft.com/office/drawing/2014/main" id="{B53CEE93-EA11-2FF0-B2D4-3304D9A8BA0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6839" y="89567"/>
            <a:ext cx="1453922" cy="371729"/>
          </a:xfrm>
          <a:prstGeom prst="rect">
            <a:avLst/>
          </a:prstGeom>
        </p:spPr>
      </p:pic>
    </p:spTree>
    <p:extLst>
      <p:ext uri="{BB962C8B-B14F-4D97-AF65-F5344CB8AC3E}">
        <p14:creationId xmlns:p14="http://schemas.microsoft.com/office/powerpoint/2010/main" val="12388130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DC35FD7-CFE1-3B34-C2B3-973177E0663C}"/>
              </a:ext>
            </a:extLst>
          </p:cNvPr>
          <p:cNvSpPr>
            <a:spLocks noGrp="1"/>
          </p:cNvSpPr>
          <p:nvPr>
            <p:ph type="title"/>
          </p:nvPr>
        </p:nvSpPr>
        <p:spPr/>
        <p:txBody>
          <a:bodyPr/>
          <a:lstStyle/>
          <a:p>
            <a:r>
              <a:rPr lang="nb-NO" dirty="0">
                <a:effectLst/>
              </a:rPr>
              <a:t>Det </a:t>
            </a:r>
            <a:r>
              <a:rPr lang="nb-NO" dirty="0" err="1">
                <a:effectLst/>
              </a:rPr>
              <a:t>datadrivne</a:t>
            </a:r>
            <a:r>
              <a:rPr lang="nb-NO" dirty="0">
                <a:effectLst/>
              </a:rPr>
              <a:t> digitale tilsynet</a:t>
            </a:r>
            <a:endParaRPr lang="nb-NO" dirty="0"/>
          </a:p>
        </p:txBody>
      </p:sp>
      <p:sp>
        <p:nvSpPr>
          <p:cNvPr id="3" name="Plassholder for innhold 2">
            <a:extLst>
              <a:ext uri="{FF2B5EF4-FFF2-40B4-BE49-F238E27FC236}">
                <a16:creationId xmlns:a16="http://schemas.microsoft.com/office/drawing/2014/main" id="{DD9E9B2D-928E-E695-2868-2015E4E57B55}"/>
              </a:ext>
            </a:extLst>
          </p:cNvPr>
          <p:cNvSpPr>
            <a:spLocks noGrp="1"/>
          </p:cNvSpPr>
          <p:nvPr>
            <p:ph idx="1"/>
          </p:nvPr>
        </p:nvSpPr>
        <p:spPr>
          <a:xfrm>
            <a:off x="838200" y="1471613"/>
            <a:ext cx="5257800" cy="917575"/>
          </a:xfrm>
        </p:spPr>
        <p:txBody>
          <a:bodyPr>
            <a:normAutofit/>
          </a:bodyPr>
          <a:lstStyle/>
          <a:p>
            <a:pPr marL="0" indent="0">
              <a:buNone/>
            </a:pPr>
            <a:r>
              <a:rPr lang="nb-NO" sz="1400" dirty="0">
                <a:effectLst/>
              </a:rPr>
              <a:t>For å sikre betre etterleving av regelverket, jobbar vi med å utvikle verktøy for automatisert og semiautomatisert testing av digitale </a:t>
            </a:r>
            <a:r>
              <a:rPr lang="nb-NO" sz="1400" dirty="0" err="1">
                <a:effectLst/>
              </a:rPr>
              <a:t>løysingar</a:t>
            </a:r>
            <a:r>
              <a:rPr lang="nb-NO" sz="1400" dirty="0">
                <a:effectLst/>
              </a:rPr>
              <a:t>. Dette kan effektivisere kontrollarbeidet og samtidig gi </a:t>
            </a:r>
            <a:r>
              <a:rPr lang="nb-NO" sz="1400" dirty="0" err="1">
                <a:effectLst/>
              </a:rPr>
              <a:t>verksemdene</a:t>
            </a:r>
            <a:r>
              <a:rPr lang="nb-NO" sz="1400" dirty="0">
                <a:effectLst/>
              </a:rPr>
              <a:t> nyttige </a:t>
            </a:r>
            <a:r>
              <a:rPr lang="nb-NO" sz="1400" dirty="0" err="1">
                <a:effectLst/>
              </a:rPr>
              <a:t>reiskap</a:t>
            </a:r>
            <a:r>
              <a:rPr lang="nb-NO" sz="1400" dirty="0">
                <a:effectLst/>
              </a:rPr>
              <a:t> for eigentesting.</a:t>
            </a:r>
            <a:endParaRPr lang="nb-NO" sz="1400" dirty="0"/>
          </a:p>
        </p:txBody>
      </p:sp>
      <p:sp>
        <p:nvSpPr>
          <p:cNvPr id="5" name="TekstSylinder 4">
            <a:extLst>
              <a:ext uri="{FF2B5EF4-FFF2-40B4-BE49-F238E27FC236}">
                <a16:creationId xmlns:a16="http://schemas.microsoft.com/office/drawing/2014/main" id="{BA52C268-43F2-5C07-BEB7-06244361EFBB}"/>
              </a:ext>
            </a:extLst>
          </p:cNvPr>
          <p:cNvSpPr txBox="1"/>
          <p:nvPr/>
        </p:nvSpPr>
        <p:spPr>
          <a:xfrm>
            <a:off x="838200" y="2455863"/>
            <a:ext cx="5514975" cy="3816429"/>
          </a:xfrm>
          <a:prstGeom prst="rect">
            <a:avLst/>
          </a:prstGeom>
          <a:noFill/>
        </p:spPr>
        <p:txBody>
          <a:bodyPr wrap="square" rtlCol="0">
            <a:spAutoFit/>
          </a:bodyPr>
          <a:lstStyle/>
          <a:p>
            <a:r>
              <a:rPr lang="nn-NO" sz="1100" dirty="0">
                <a:effectLst/>
              </a:rPr>
              <a:t>Vi har fått på plass eit datadrive tilsyn som effektiviserer gjennomføringa av kontrollar. Ved hjelp av automatiserte verktøy og dataanalysar kan ein tilsett i dag utføre kontrolloppgåver meir effektivt. Dette gir oss større kapasitet og presisjon i tilsynsarbeidet. </a:t>
            </a:r>
            <a:br>
              <a:rPr lang="nn-NO" sz="1100" dirty="0">
                <a:effectLst/>
              </a:rPr>
            </a:br>
            <a:endParaRPr lang="nn-NO" sz="1100" dirty="0">
              <a:effectLst/>
            </a:endParaRPr>
          </a:p>
          <a:p>
            <a:r>
              <a:rPr lang="nn-NO" sz="1100" dirty="0">
                <a:effectLst/>
              </a:rPr>
              <a:t>Det datadrivne digitale tilsynet legg til rette for at vi kan utvikle våre metodar vidare, tilpassa ny teknologi som til dømes kunstig intelligens (KI). KI gjev nye moglegheiter for korleis tilsyn kan gjennomførast og vil styrkje tilsynsarbeidet gjennom raskare og meir presise analysar. </a:t>
            </a:r>
            <a:br>
              <a:rPr lang="nn-NO" sz="1100" dirty="0">
                <a:effectLst/>
              </a:rPr>
            </a:br>
            <a:br>
              <a:rPr lang="nn-NO" sz="1100" dirty="0">
                <a:effectLst/>
              </a:rPr>
            </a:br>
            <a:r>
              <a:rPr lang="nn-NO" sz="1100" b="1" dirty="0">
                <a:effectLst/>
              </a:rPr>
              <a:t>Framtidsretta utvikling og innovasjon </a:t>
            </a:r>
          </a:p>
          <a:p>
            <a:br>
              <a:rPr lang="nn-NO" sz="1100" dirty="0">
                <a:effectLst/>
              </a:rPr>
            </a:br>
            <a:r>
              <a:rPr lang="nn-NO" sz="1100" dirty="0">
                <a:effectLst/>
              </a:rPr>
              <a:t>Vi skal vidareutvikle ein kultur der bruk av teknologi, innsikt og samarbeid pregar arbeidsmåten vår. Gjennom datadrivne avgjerder og analysar kan vi effektivisere prosessane og rette innsatsen mot risikoområde der vi kan gjere størst forskjell. Samarbeid med forskingsmiljø og teknologiselskap vil sikre at vi held oss oppdaterte på ny teknologi og utnyttar dei beste verktøya for digital inkludering. </a:t>
            </a:r>
            <a:br>
              <a:rPr lang="nn-NO" sz="1100" dirty="0">
                <a:effectLst/>
              </a:rPr>
            </a:br>
            <a:endParaRPr lang="nn-NO" sz="1100" dirty="0">
              <a:effectLst/>
            </a:endParaRPr>
          </a:p>
          <a:p>
            <a:r>
              <a:rPr lang="nn-NO" sz="1100" dirty="0">
                <a:effectLst/>
              </a:rPr>
              <a:t>For å lykkast med våre mål må vi skape ein organisasjonskultur der kontinuerleg læring og samarbeid står sentralt. Ved å dele kunnskap og jobbe tverrfagleg sikrar vi at vi utnyttar all kompetanse som finst i organisasjonen og held oss i front i utviklinga av digital inkludering. </a:t>
            </a:r>
            <a:endParaRPr lang="nb-NO" sz="1100" dirty="0"/>
          </a:p>
        </p:txBody>
      </p:sp>
      <p:sp>
        <p:nvSpPr>
          <p:cNvPr id="8" name="TekstSylinder 7">
            <a:extLst>
              <a:ext uri="{FF2B5EF4-FFF2-40B4-BE49-F238E27FC236}">
                <a16:creationId xmlns:a16="http://schemas.microsoft.com/office/drawing/2014/main" id="{1C16DC1D-AAD9-14B4-4C18-515ED5003973}"/>
              </a:ext>
            </a:extLst>
          </p:cNvPr>
          <p:cNvSpPr txBox="1"/>
          <p:nvPr/>
        </p:nvSpPr>
        <p:spPr>
          <a:xfrm>
            <a:off x="6562725" y="1471613"/>
            <a:ext cx="5629275" cy="1785104"/>
          </a:xfrm>
          <a:prstGeom prst="rect">
            <a:avLst/>
          </a:prstGeom>
          <a:noFill/>
        </p:spPr>
        <p:txBody>
          <a:bodyPr wrap="square" rtlCol="0">
            <a:spAutoFit/>
          </a:bodyPr>
          <a:lstStyle/>
          <a:p>
            <a:r>
              <a:rPr lang="nn-NO" sz="1100" b="1" dirty="0">
                <a:effectLst/>
              </a:rPr>
              <a:t>Vi har fått på plass</a:t>
            </a:r>
            <a:br>
              <a:rPr lang="nn-NO" sz="1100" b="1" dirty="0">
                <a:effectLst/>
              </a:rPr>
            </a:br>
            <a:endParaRPr lang="nn-NO" sz="1100" b="1" dirty="0">
              <a:effectLst/>
            </a:endParaRPr>
          </a:p>
          <a:p>
            <a:pPr marL="171450" indent="-171450">
              <a:buFont typeface="Arial" panose="020B0604020202020204" pitchFamily="34" charset="0"/>
              <a:buChar char="•"/>
            </a:pPr>
            <a:r>
              <a:rPr lang="nn-NO" sz="1100" dirty="0">
                <a:effectLst/>
              </a:rPr>
              <a:t>Ei sentral løysing for tilgjengelegheitserklæring (TE), som er ein sjølvdeklareringsløysing kor verksemder fyller ut i kvar grad løysingane deira er i samsvar med krav til universell utforming.</a:t>
            </a:r>
          </a:p>
          <a:p>
            <a:pPr marL="171450" indent="-171450">
              <a:buFont typeface="Arial" panose="020B0604020202020204" pitchFamily="34" charset="0"/>
              <a:buChar char="•"/>
            </a:pPr>
            <a:r>
              <a:rPr lang="nn-NO" sz="1100" dirty="0">
                <a:effectLst/>
              </a:rPr>
              <a:t>Automatisert kontroll av TE.</a:t>
            </a:r>
          </a:p>
          <a:p>
            <a:pPr marL="171450" indent="-171450">
              <a:buFont typeface="Arial" panose="020B0604020202020204" pitchFamily="34" charset="0"/>
              <a:buChar char="•"/>
            </a:pPr>
            <a:r>
              <a:rPr lang="nn-NO" sz="1100" dirty="0">
                <a:effectLst/>
              </a:rPr>
              <a:t>Dataplattform, som er ein plass for å lagre og hente ut informasjon på ein strukturert måte.</a:t>
            </a:r>
          </a:p>
          <a:p>
            <a:pPr marL="171450" indent="-171450">
              <a:buFont typeface="Arial" panose="020B0604020202020204" pitchFamily="34" charset="0"/>
              <a:buChar char="•"/>
            </a:pPr>
            <a:r>
              <a:rPr lang="nn-NO" sz="1100" dirty="0">
                <a:effectLst/>
              </a:rPr>
              <a:t>Løysing for automatisert områdeovervaking.</a:t>
            </a:r>
          </a:p>
          <a:p>
            <a:pPr marL="171450" indent="-171450">
              <a:buFont typeface="Arial" panose="020B0604020202020204" pitchFamily="34" charset="0"/>
              <a:buChar char="•"/>
            </a:pPr>
            <a:r>
              <a:rPr lang="nn-NO" sz="1100" dirty="0">
                <a:effectLst/>
              </a:rPr>
              <a:t>Digital støtte for tilsyn og kontroll. </a:t>
            </a:r>
            <a:endParaRPr lang="nb-NO" sz="1100" dirty="0"/>
          </a:p>
        </p:txBody>
      </p:sp>
      <p:pic>
        <p:nvPicPr>
          <p:cNvPr id="7" name="Bilde 6">
            <a:extLst>
              <a:ext uri="{FF2B5EF4-FFF2-40B4-BE49-F238E27FC236}">
                <a16:creationId xmlns:a16="http://schemas.microsoft.com/office/drawing/2014/main" id="{B5F2B08C-26C3-5BF1-B1C1-A89D4C7B8796}"/>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6624" y="2800292"/>
            <a:ext cx="4162425" cy="4162425"/>
          </a:xfrm>
          <a:prstGeom prst="rect">
            <a:avLst/>
          </a:prstGeom>
        </p:spPr>
      </p:pic>
      <p:sp>
        <p:nvSpPr>
          <p:cNvPr id="4" name="Plassholder for lysbildenummer 3">
            <a:extLst>
              <a:ext uri="{FF2B5EF4-FFF2-40B4-BE49-F238E27FC236}">
                <a16:creationId xmlns:a16="http://schemas.microsoft.com/office/drawing/2014/main" id="{8AD2A729-E17C-D128-1CB2-0A47B4CB199E}"/>
              </a:ext>
            </a:extLst>
          </p:cNvPr>
          <p:cNvSpPr>
            <a:spLocks noGrp="1"/>
          </p:cNvSpPr>
          <p:nvPr>
            <p:ph type="sldNum" sz="quarter" idx="12"/>
          </p:nvPr>
        </p:nvSpPr>
        <p:spPr/>
        <p:txBody>
          <a:bodyPr/>
          <a:lstStyle/>
          <a:p>
            <a:r>
              <a:rPr lang="nb-NO" dirty="0"/>
              <a:t>7</a:t>
            </a:r>
          </a:p>
        </p:txBody>
      </p:sp>
      <p:pic>
        <p:nvPicPr>
          <p:cNvPr id="9" name="Bilde 8">
            <a:extLst>
              <a:ext uri="{FF2B5EF4-FFF2-40B4-BE49-F238E27FC236}">
                <a16:creationId xmlns:a16="http://schemas.microsoft.com/office/drawing/2014/main" id="{9D6FEF5C-A554-AEBA-99C8-754566F7999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6839" y="89567"/>
            <a:ext cx="1453922" cy="371729"/>
          </a:xfrm>
          <a:prstGeom prst="rect">
            <a:avLst/>
          </a:prstGeom>
        </p:spPr>
      </p:pic>
    </p:spTree>
    <p:extLst>
      <p:ext uri="{BB962C8B-B14F-4D97-AF65-F5344CB8AC3E}">
        <p14:creationId xmlns:p14="http://schemas.microsoft.com/office/powerpoint/2010/main" val="29114699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3633E32-8C54-03A8-7900-AAB2A534A8EF}"/>
              </a:ext>
            </a:extLst>
          </p:cNvPr>
          <p:cNvSpPr>
            <a:spLocks noGrp="1"/>
          </p:cNvSpPr>
          <p:nvPr>
            <p:ph type="title"/>
          </p:nvPr>
        </p:nvSpPr>
        <p:spPr/>
        <p:txBody>
          <a:bodyPr/>
          <a:lstStyle/>
          <a:p>
            <a:r>
              <a:rPr lang="nb-NO" dirty="0">
                <a:effectLst/>
              </a:rPr>
              <a:t>Tilsynsstrategi 2025 – 2029</a:t>
            </a:r>
            <a:endParaRPr lang="nb-NO" dirty="0"/>
          </a:p>
        </p:txBody>
      </p:sp>
      <p:pic>
        <p:nvPicPr>
          <p:cNvPr id="8" name="Bilde 7" descr="Fire boksar som oppsummerer tilsynsstrategien kort: Vi fremjar auka etterleving av regelverk, Vi skal vere Noregs leiande fagorgan innan digital inkludering, Vi bidrar til at digital inkludering aukar verdiskaping og Vi arbeider innsiktsdrive og effektivt.">
            <a:extLst>
              <a:ext uri="{FF2B5EF4-FFF2-40B4-BE49-F238E27FC236}">
                <a16:creationId xmlns:a16="http://schemas.microsoft.com/office/drawing/2014/main" id="{7E5D103C-16F6-81AB-2EEF-859BDC5E63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36158"/>
            <a:ext cx="12192000" cy="4720192"/>
          </a:xfrm>
          <a:prstGeom prst="rect">
            <a:avLst/>
          </a:prstGeom>
        </p:spPr>
      </p:pic>
      <p:sp>
        <p:nvSpPr>
          <p:cNvPr id="4" name="Plassholder for lysbildenummer 3">
            <a:extLst>
              <a:ext uri="{FF2B5EF4-FFF2-40B4-BE49-F238E27FC236}">
                <a16:creationId xmlns:a16="http://schemas.microsoft.com/office/drawing/2014/main" id="{1AA44B2A-47B5-2AAA-DE35-1DF6BD0647E2}"/>
              </a:ext>
            </a:extLst>
          </p:cNvPr>
          <p:cNvSpPr>
            <a:spLocks noGrp="1"/>
          </p:cNvSpPr>
          <p:nvPr>
            <p:ph type="sldNum" sz="quarter" idx="12"/>
          </p:nvPr>
        </p:nvSpPr>
        <p:spPr/>
        <p:txBody>
          <a:bodyPr/>
          <a:lstStyle/>
          <a:p>
            <a:r>
              <a:rPr lang="nb-NO" dirty="0"/>
              <a:t>8</a:t>
            </a:r>
          </a:p>
        </p:txBody>
      </p:sp>
      <p:pic>
        <p:nvPicPr>
          <p:cNvPr id="9" name="Bilde 8">
            <a:extLst>
              <a:ext uri="{FF2B5EF4-FFF2-40B4-BE49-F238E27FC236}">
                <a16:creationId xmlns:a16="http://schemas.microsoft.com/office/drawing/2014/main" id="{DCFBFFE9-F6AF-3200-6EB9-BCCECEBC9D8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6839" y="89567"/>
            <a:ext cx="1453922" cy="371729"/>
          </a:xfrm>
          <a:prstGeom prst="rect">
            <a:avLst/>
          </a:prstGeom>
        </p:spPr>
      </p:pic>
    </p:spTree>
    <p:extLst>
      <p:ext uri="{BB962C8B-B14F-4D97-AF65-F5344CB8AC3E}">
        <p14:creationId xmlns:p14="http://schemas.microsoft.com/office/powerpoint/2010/main" val="37756157"/>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1383</TotalTime>
  <Words>2565</Words>
  <Application>Microsoft Office PowerPoint</Application>
  <PresentationFormat>Widescreen</PresentationFormat>
  <Paragraphs>147</Paragraphs>
  <Slides>19</Slides>
  <Notes>0</Notes>
  <HiddenSlides>0</HiddenSlides>
  <MMClips>0</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19</vt:i4>
      </vt:variant>
    </vt:vector>
  </HeadingPairs>
  <TitlesOfParts>
    <vt:vector size="23" baseType="lpstr">
      <vt:lpstr>Aptos</vt:lpstr>
      <vt:lpstr>Aptos Display</vt:lpstr>
      <vt:lpstr>Arial</vt:lpstr>
      <vt:lpstr>Office-tema</vt:lpstr>
      <vt:lpstr>Tilsynsstrategi for Tilsynet for universell utforming av ikt 2025 – 2029</vt:lpstr>
      <vt:lpstr>Forord</vt:lpstr>
      <vt:lpstr>Innhald</vt:lpstr>
      <vt:lpstr>Meir digitalisering utfordrar oss</vt:lpstr>
      <vt:lpstr> Gruppebilde av figurar</vt:lpstr>
      <vt:lpstr>Visjon</vt:lpstr>
      <vt:lpstr>Slik jobbar vi i dag</vt:lpstr>
      <vt:lpstr>Det datadrivne digitale tilsynet</vt:lpstr>
      <vt:lpstr>Tilsynsstrategi 2025 – 2029</vt:lpstr>
      <vt:lpstr>Vi fremmar auka etterleving av regelverk</vt:lpstr>
      <vt:lpstr>Vi fremmar auka etterleving av regelverk</vt:lpstr>
      <vt:lpstr>Vi skal vere Noregs leiande fagorgan innan digital inkludering </vt:lpstr>
      <vt:lpstr>Vi skal vere Noregs leiande fagorgan innan digital inkludering</vt:lpstr>
      <vt:lpstr>Vi bidrar til at digital inkludering aukar verdiskaping</vt:lpstr>
      <vt:lpstr>Vi bidrar til at digital inkludering aukar verdiskaping</vt:lpstr>
      <vt:lpstr>Vi arbeider innsiktsdrive og effektivt</vt:lpstr>
      <vt:lpstr>Vi arbeider innsiktsdrive og effektivt</vt:lpstr>
      <vt:lpstr>Strategi oppsummert</vt:lpstr>
      <vt:lpstr>Tilsynet for universell utforming av ikt</vt:lpstr>
    </vt:vector>
  </TitlesOfParts>
  <Company>DigDir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Øvrebø, Malin</dc:creator>
  <cp:lastModifiedBy>Øvrebø, Malin</cp:lastModifiedBy>
  <cp:revision>3</cp:revision>
  <dcterms:created xsi:type="dcterms:W3CDTF">2025-05-19T12:29:37Z</dcterms:created>
  <dcterms:modified xsi:type="dcterms:W3CDTF">2025-05-20T11:33:13Z</dcterms:modified>
</cp:coreProperties>
</file>